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85" r:id="rId2"/>
    <p:sldId id="294" r:id="rId3"/>
    <p:sldId id="319" r:id="rId4"/>
    <p:sldId id="311" r:id="rId5"/>
    <p:sldId id="324" r:id="rId6"/>
    <p:sldId id="313" r:id="rId7"/>
    <p:sldId id="325" r:id="rId8"/>
    <p:sldId id="312" r:id="rId9"/>
    <p:sldId id="320" r:id="rId10"/>
    <p:sldId id="321" r:id="rId11"/>
    <p:sldId id="264" r:id="rId12"/>
    <p:sldId id="256" r:id="rId13"/>
    <p:sldId id="323" r:id="rId14"/>
    <p:sldId id="257" r:id="rId15"/>
    <p:sldId id="316" r:id="rId16"/>
    <p:sldId id="289" r:id="rId17"/>
    <p:sldId id="287" r:id="rId18"/>
    <p:sldId id="292" r:id="rId19"/>
    <p:sldId id="290" r:id="rId20"/>
    <p:sldId id="309" r:id="rId21"/>
    <p:sldId id="291" r:id="rId22"/>
    <p:sldId id="293" r:id="rId23"/>
    <p:sldId id="286" r:id="rId24"/>
    <p:sldId id="295" r:id="rId25"/>
    <p:sldId id="296" r:id="rId26"/>
    <p:sldId id="314" r:id="rId27"/>
    <p:sldId id="315" r:id="rId28"/>
    <p:sldId id="258" r:id="rId29"/>
    <p:sldId id="322" r:id="rId30"/>
    <p:sldId id="298" r:id="rId31"/>
    <p:sldId id="299" r:id="rId32"/>
    <p:sldId id="300" r:id="rId33"/>
    <p:sldId id="301" r:id="rId34"/>
    <p:sldId id="302" r:id="rId35"/>
    <p:sldId id="303" r:id="rId36"/>
    <p:sldId id="259" r:id="rId37"/>
    <p:sldId id="304" r:id="rId38"/>
    <p:sldId id="310" r:id="rId39"/>
    <p:sldId id="307" r:id="rId40"/>
    <p:sldId id="326" r:id="rId41"/>
    <p:sldId id="308" r:id="rId42"/>
    <p:sldId id="317"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0"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b="1" dirty="0"/>
              <a:t>Launch Delta-V </a:t>
            </a:r>
            <a:r>
              <a:rPr lang="en-US" sz="2400" b="1" baseline="0" dirty="0"/>
              <a:t>to get to target circular orbit (non-spinning Earth) </a:t>
            </a:r>
            <a:endParaRPr lang="en-US" sz="2400" b="1" dirty="0"/>
          </a:p>
        </c:rich>
      </c:tx>
      <c:layout>
        <c:manualLayout>
          <c:xMode val="edge"/>
          <c:yMode val="edge"/>
          <c:x val="0.1445991705683331"/>
          <c:y val="2.7993446357496106E-3"/>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50800" cap="rnd">
              <a:solidFill>
                <a:schemeClr val="accent1"/>
              </a:solidFill>
              <a:round/>
            </a:ln>
            <a:effectLst/>
          </c:spPr>
          <c:marker>
            <c:symbol val="circle"/>
            <c:size val="5"/>
            <c:spPr>
              <a:solidFill>
                <a:schemeClr val="accent1"/>
              </a:solidFill>
              <a:ln w="50800">
                <a:solidFill>
                  <a:schemeClr val="accent1"/>
                </a:solidFill>
              </a:ln>
              <a:effectLst/>
            </c:spPr>
          </c:marker>
          <c:xVal>
            <c:numRef>
              <c:f>Sheet1!$A$4:$A$9</c:f>
              <c:numCache>
                <c:formatCode>General</c:formatCode>
                <c:ptCount val="6"/>
                <c:pt idx="0">
                  <c:v>100</c:v>
                </c:pt>
                <c:pt idx="1">
                  <c:v>200</c:v>
                </c:pt>
                <c:pt idx="2">
                  <c:v>300</c:v>
                </c:pt>
                <c:pt idx="3">
                  <c:v>400</c:v>
                </c:pt>
                <c:pt idx="4">
                  <c:v>500</c:v>
                </c:pt>
                <c:pt idx="5">
                  <c:v>600</c:v>
                </c:pt>
              </c:numCache>
            </c:numRef>
          </c:xVal>
          <c:yVal>
            <c:numRef>
              <c:f>Sheet1!$B$4:$B$9</c:f>
              <c:numCache>
                <c:formatCode>#,##0</c:formatCode>
                <c:ptCount val="6"/>
                <c:pt idx="0">
                  <c:v>26292</c:v>
                </c:pt>
                <c:pt idx="1">
                  <c:v>26631</c:v>
                </c:pt>
                <c:pt idx="2">
                  <c:v>26948</c:v>
                </c:pt>
                <c:pt idx="3">
                  <c:v>27246</c:v>
                </c:pt>
                <c:pt idx="4">
                  <c:v>27524</c:v>
                </c:pt>
                <c:pt idx="5">
                  <c:v>27788</c:v>
                </c:pt>
              </c:numCache>
            </c:numRef>
          </c:yVal>
          <c:smooth val="0"/>
          <c:extLst>
            <c:ext xmlns:c16="http://schemas.microsoft.com/office/drawing/2014/chart" uri="{C3380CC4-5D6E-409C-BE32-E72D297353CC}">
              <c16:uniqueId val="{00000000-1C39-49C5-AE19-F251F0EB0298}"/>
            </c:ext>
          </c:extLst>
        </c:ser>
        <c:dLbls>
          <c:showLegendKey val="0"/>
          <c:showVal val="0"/>
          <c:showCatName val="0"/>
          <c:showSerName val="0"/>
          <c:showPercent val="0"/>
          <c:showBubbleSize val="0"/>
        </c:dLbls>
        <c:axId val="339590240"/>
        <c:axId val="343833480"/>
      </c:scatterChart>
      <c:valAx>
        <c:axId val="339590240"/>
        <c:scaling>
          <c:orientation val="minMax"/>
        </c:scaling>
        <c:delete val="0"/>
        <c:axPos val="b"/>
        <c:majorGridlines>
          <c:spPr>
            <a:ln w="9525" cap="flat" cmpd="sng" algn="ctr">
              <a:solidFill>
                <a:schemeClr val="tx1"/>
              </a:solidFill>
              <a:round/>
            </a:ln>
            <a:effectLst/>
          </c:spPr>
        </c:majorGridlines>
        <c:title>
          <c:tx>
            <c:rich>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r>
                  <a:rPr lang="en-US" sz="1800" b="1"/>
                  <a:t>Target</a:t>
                </a:r>
                <a:r>
                  <a:rPr lang="en-US" sz="1800" b="1" baseline="0"/>
                  <a:t> Circular Orbit Altitude  (nmi)</a:t>
                </a:r>
                <a:endParaRPr lang="en-US" sz="1800" b="1"/>
              </a:p>
            </c:rich>
          </c:tx>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43833480"/>
        <c:crosses val="autoZero"/>
        <c:crossBetween val="midCat"/>
      </c:valAx>
      <c:valAx>
        <c:axId val="343833480"/>
        <c:scaling>
          <c:orientation val="minMax"/>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r>
                  <a:rPr lang="en-US" sz="1800" b="1" dirty="0"/>
                  <a:t>Delta-V  (ft/sec)</a:t>
                </a:r>
              </a:p>
            </c:rich>
          </c:tx>
          <c:layout>
            <c:manualLayout>
              <c:xMode val="edge"/>
              <c:yMode val="edge"/>
              <c:x val="6.8600139080029999E-3"/>
              <c:y val="0.31709218618545282"/>
            </c:manualLayout>
          </c:layout>
          <c:overlay val="0"/>
          <c:spPr>
            <a:noFill/>
            <a:ln>
              <a:noFill/>
            </a:ln>
            <a:effectLst/>
          </c:spPr>
          <c:txPr>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39590240"/>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1" dirty="0"/>
              <a:t>Launch Delta-V </a:t>
            </a:r>
            <a:r>
              <a:rPr lang="en-US" sz="1800" b="1" baseline="0" dirty="0"/>
              <a:t>to get to target circular orbit (non-spinning Earth) </a:t>
            </a:r>
            <a:endParaRPr lang="en-US" sz="1800" b="1" dirty="0"/>
          </a:p>
        </c:rich>
      </c:tx>
      <c:layout>
        <c:manualLayout>
          <c:xMode val="edge"/>
          <c:yMode val="edge"/>
          <c:x val="0.1445991705683331"/>
          <c:y val="2.7993446357496106E-3"/>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50800" cap="rnd">
              <a:solidFill>
                <a:schemeClr val="accent1"/>
              </a:solidFill>
              <a:round/>
            </a:ln>
            <a:effectLst/>
          </c:spPr>
          <c:marker>
            <c:symbol val="circle"/>
            <c:size val="5"/>
            <c:spPr>
              <a:solidFill>
                <a:schemeClr val="accent1"/>
              </a:solidFill>
              <a:ln w="50800">
                <a:solidFill>
                  <a:schemeClr val="accent1"/>
                </a:solidFill>
              </a:ln>
              <a:effectLst/>
            </c:spPr>
          </c:marker>
          <c:xVal>
            <c:numRef>
              <c:f>Sheet1!$A$4:$A$9</c:f>
              <c:numCache>
                <c:formatCode>General</c:formatCode>
                <c:ptCount val="6"/>
                <c:pt idx="0">
                  <c:v>100</c:v>
                </c:pt>
                <c:pt idx="1">
                  <c:v>200</c:v>
                </c:pt>
                <c:pt idx="2">
                  <c:v>300</c:v>
                </c:pt>
                <c:pt idx="3">
                  <c:v>400</c:v>
                </c:pt>
                <c:pt idx="4">
                  <c:v>500</c:v>
                </c:pt>
                <c:pt idx="5">
                  <c:v>600</c:v>
                </c:pt>
              </c:numCache>
            </c:numRef>
          </c:xVal>
          <c:yVal>
            <c:numRef>
              <c:f>Sheet1!$B$4:$B$9</c:f>
              <c:numCache>
                <c:formatCode>#,##0</c:formatCode>
                <c:ptCount val="6"/>
                <c:pt idx="0">
                  <c:v>26292</c:v>
                </c:pt>
                <c:pt idx="1">
                  <c:v>26631</c:v>
                </c:pt>
                <c:pt idx="2">
                  <c:v>26948</c:v>
                </c:pt>
                <c:pt idx="3">
                  <c:v>27246</c:v>
                </c:pt>
                <c:pt idx="4">
                  <c:v>27524</c:v>
                </c:pt>
                <c:pt idx="5">
                  <c:v>27788</c:v>
                </c:pt>
              </c:numCache>
            </c:numRef>
          </c:yVal>
          <c:smooth val="0"/>
          <c:extLst>
            <c:ext xmlns:c16="http://schemas.microsoft.com/office/drawing/2014/chart" uri="{C3380CC4-5D6E-409C-BE32-E72D297353CC}">
              <c16:uniqueId val="{00000000-B4B0-4626-A600-E7FAB0564BB8}"/>
            </c:ext>
          </c:extLst>
        </c:ser>
        <c:dLbls>
          <c:showLegendKey val="0"/>
          <c:showVal val="0"/>
          <c:showCatName val="0"/>
          <c:showSerName val="0"/>
          <c:showPercent val="0"/>
          <c:showBubbleSize val="0"/>
        </c:dLbls>
        <c:axId val="339590240"/>
        <c:axId val="343833480"/>
      </c:scatterChart>
      <c:valAx>
        <c:axId val="339590240"/>
        <c:scaling>
          <c:orientation val="minMax"/>
        </c:scaling>
        <c:delete val="0"/>
        <c:axPos val="b"/>
        <c:majorGridlines>
          <c:spPr>
            <a:ln w="9525" cap="flat" cmpd="sng" algn="ctr">
              <a:solidFill>
                <a:schemeClr val="tx1"/>
              </a:solidFill>
              <a:round/>
            </a:ln>
            <a:effectLst/>
          </c:spPr>
        </c:majorGridlines>
        <c:title>
          <c:tx>
            <c:rich>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r>
                  <a:rPr lang="en-US" sz="1800" b="1"/>
                  <a:t>Target</a:t>
                </a:r>
                <a:r>
                  <a:rPr lang="en-US" sz="1800" b="1" baseline="0"/>
                  <a:t> Circular Orbit Altitude  (nmi)</a:t>
                </a:r>
                <a:endParaRPr lang="en-US" sz="1800" b="1"/>
              </a:p>
            </c:rich>
          </c:tx>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43833480"/>
        <c:crosses val="autoZero"/>
        <c:crossBetween val="midCat"/>
      </c:valAx>
      <c:valAx>
        <c:axId val="343833480"/>
        <c:scaling>
          <c:orientation val="minMax"/>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r>
                  <a:rPr lang="en-US" sz="1800" b="1" dirty="0"/>
                  <a:t>Delta-V  (ft/sec)</a:t>
                </a:r>
              </a:p>
            </c:rich>
          </c:tx>
          <c:layout>
            <c:manualLayout>
              <c:xMode val="edge"/>
              <c:yMode val="edge"/>
              <c:x val="6.8600139080029999E-3"/>
              <c:y val="0.31709218618545282"/>
            </c:manualLayout>
          </c:layout>
          <c:overlay val="0"/>
          <c:spPr>
            <a:noFill/>
            <a:ln>
              <a:noFill/>
            </a:ln>
            <a:effectLst/>
          </c:spPr>
          <c:txPr>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39590240"/>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A8CD71-7863-4F72-9D58-E9288B03F626}" type="datetimeFigureOut">
              <a:rPr lang="en-US" smtClean="0"/>
              <a:t>11/29/2018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19148E-D1DD-4112-82C5-85E99C3150C5}" type="slidenum">
              <a:rPr lang="en-US" smtClean="0"/>
              <a:t>‹#›</a:t>
            </a:fld>
            <a:endParaRPr lang="en-US"/>
          </a:p>
        </p:txBody>
      </p:sp>
    </p:spTree>
    <p:extLst>
      <p:ext uri="{BB962C8B-B14F-4D97-AF65-F5344CB8AC3E}">
        <p14:creationId xmlns:p14="http://schemas.microsoft.com/office/powerpoint/2010/main" val="3236377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71DCA-604B-463E-8C08-E2A7B0374C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6DE6AC8-753C-466F-983F-FB36A19DBA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C6F214F-9D64-4A0D-9D1B-4136FE313CB5}"/>
              </a:ext>
            </a:extLst>
          </p:cNvPr>
          <p:cNvSpPr>
            <a:spLocks noGrp="1"/>
          </p:cNvSpPr>
          <p:nvPr>
            <p:ph type="dt" sz="half" idx="10"/>
          </p:nvPr>
        </p:nvSpPr>
        <p:spPr/>
        <p:txBody>
          <a:bodyPr/>
          <a:lstStyle/>
          <a:p>
            <a:fld id="{A3C18C39-E217-44F5-A809-9DF9E99C41DC}" type="datetime1">
              <a:rPr lang="en-US" smtClean="0"/>
              <a:t>11/29/2018</a:t>
            </a:fld>
            <a:endParaRPr lang="en-US"/>
          </a:p>
        </p:txBody>
      </p:sp>
      <p:sp>
        <p:nvSpPr>
          <p:cNvPr id="5" name="Footer Placeholder 4">
            <a:extLst>
              <a:ext uri="{FF2B5EF4-FFF2-40B4-BE49-F238E27FC236}">
                <a16:creationId xmlns:a16="http://schemas.microsoft.com/office/drawing/2014/main" id="{86FF1809-2DC6-4F66-BDDD-1AF2F2CFF5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E6DA8B-9736-451E-B018-DD5AC8EF36AC}"/>
              </a:ext>
            </a:extLst>
          </p:cNvPr>
          <p:cNvSpPr>
            <a:spLocks noGrp="1"/>
          </p:cNvSpPr>
          <p:nvPr>
            <p:ph type="sldNum" sz="quarter" idx="12"/>
          </p:nvPr>
        </p:nvSpPr>
        <p:spPr/>
        <p:txBody>
          <a:bodyPr/>
          <a:lstStyle/>
          <a:p>
            <a:fld id="{AFEDF2DE-8069-4AD7-A0D4-A67A33A6BC46}" type="slidenum">
              <a:rPr lang="en-US" smtClean="0"/>
              <a:t>‹#›</a:t>
            </a:fld>
            <a:endParaRPr lang="en-US"/>
          </a:p>
        </p:txBody>
      </p:sp>
    </p:spTree>
    <p:extLst>
      <p:ext uri="{BB962C8B-B14F-4D97-AF65-F5344CB8AC3E}">
        <p14:creationId xmlns:p14="http://schemas.microsoft.com/office/powerpoint/2010/main" val="1802764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F7779-18A3-4FA6-9057-182DFF970BA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83446F0-D7FF-44D3-85A2-E9AB3F071CE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A3DF5C-8BE4-4FB4-AA8F-A56513D0E224}"/>
              </a:ext>
            </a:extLst>
          </p:cNvPr>
          <p:cNvSpPr>
            <a:spLocks noGrp="1"/>
          </p:cNvSpPr>
          <p:nvPr>
            <p:ph type="dt" sz="half" idx="10"/>
          </p:nvPr>
        </p:nvSpPr>
        <p:spPr/>
        <p:txBody>
          <a:bodyPr/>
          <a:lstStyle/>
          <a:p>
            <a:fld id="{B318B17B-B599-4BE3-85BF-0FD28ED67568}" type="datetime1">
              <a:rPr lang="en-US" smtClean="0"/>
              <a:t>11/29/2018</a:t>
            </a:fld>
            <a:endParaRPr lang="en-US"/>
          </a:p>
        </p:txBody>
      </p:sp>
      <p:sp>
        <p:nvSpPr>
          <p:cNvPr id="5" name="Footer Placeholder 4">
            <a:extLst>
              <a:ext uri="{FF2B5EF4-FFF2-40B4-BE49-F238E27FC236}">
                <a16:creationId xmlns:a16="http://schemas.microsoft.com/office/drawing/2014/main" id="{2E1CD177-5C15-459B-B938-007B9D962D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AD42CA-7889-4AA3-8169-72D803E3239D}"/>
              </a:ext>
            </a:extLst>
          </p:cNvPr>
          <p:cNvSpPr>
            <a:spLocks noGrp="1"/>
          </p:cNvSpPr>
          <p:nvPr>
            <p:ph type="sldNum" sz="quarter" idx="12"/>
          </p:nvPr>
        </p:nvSpPr>
        <p:spPr/>
        <p:txBody>
          <a:bodyPr/>
          <a:lstStyle/>
          <a:p>
            <a:fld id="{AFEDF2DE-8069-4AD7-A0D4-A67A33A6BC46}" type="slidenum">
              <a:rPr lang="en-US" smtClean="0"/>
              <a:t>‹#›</a:t>
            </a:fld>
            <a:endParaRPr lang="en-US"/>
          </a:p>
        </p:txBody>
      </p:sp>
    </p:spTree>
    <p:extLst>
      <p:ext uri="{BB962C8B-B14F-4D97-AF65-F5344CB8AC3E}">
        <p14:creationId xmlns:p14="http://schemas.microsoft.com/office/powerpoint/2010/main" val="2418053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3B9A47-C193-4F33-ACFE-C2B66670CF3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F367FE2-A8F2-4FEF-B860-BE6E523CAFB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779962-5A75-48DB-8BEB-CFEF08822A10}"/>
              </a:ext>
            </a:extLst>
          </p:cNvPr>
          <p:cNvSpPr>
            <a:spLocks noGrp="1"/>
          </p:cNvSpPr>
          <p:nvPr>
            <p:ph type="dt" sz="half" idx="10"/>
          </p:nvPr>
        </p:nvSpPr>
        <p:spPr/>
        <p:txBody>
          <a:bodyPr/>
          <a:lstStyle/>
          <a:p>
            <a:fld id="{B2EDE036-867B-45D7-BA27-C8B3BB224078}" type="datetime1">
              <a:rPr lang="en-US" smtClean="0"/>
              <a:t>11/29/2018</a:t>
            </a:fld>
            <a:endParaRPr lang="en-US"/>
          </a:p>
        </p:txBody>
      </p:sp>
      <p:sp>
        <p:nvSpPr>
          <p:cNvPr id="5" name="Footer Placeholder 4">
            <a:extLst>
              <a:ext uri="{FF2B5EF4-FFF2-40B4-BE49-F238E27FC236}">
                <a16:creationId xmlns:a16="http://schemas.microsoft.com/office/drawing/2014/main" id="{2CB19E30-2652-495B-B450-EBA72CDD17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59540E-6532-441E-822C-ACD0494820F4}"/>
              </a:ext>
            </a:extLst>
          </p:cNvPr>
          <p:cNvSpPr>
            <a:spLocks noGrp="1"/>
          </p:cNvSpPr>
          <p:nvPr>
            <p:ph type="sldNum" sz="quarter" idx="12"/>
          </p:nvPr>
        </p:nvSpPr>
        <p:spPr/>
        <p:txBody>
          <a:bodyPr/>
          <a:lstStyle/>
          <a:p>
            <a:fld id="{AFEDF2DE-8069-4AD7-A0D4-A67A33A6BC46}" type="slidenum">
              <a:rPr lang="en-US" smtClean="0"/>
              <a:t>‹#›</a:t>
            </a:fld>
            <a:endParaRPr lang="en-US"/>
          </a:p>
        </p:txBody>
      </p:sp>
    </p:spTree>
    <p:extLst>
      <p:ext uri="{BB962C8B-B14F-4D97-AF65-F5344CB8AC3E}">
        <p14:creationId xmlns:p14="http://schemas.microsoft.com/office/powerpoint/2010/main" val="3603797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9B39E-222F-4FDD-8348-EA43C6DFCF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86F6B0-CE3D-42B4-8A83-495899B9B6A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70E00D-A109-4948-A4AF-2D07F809203A}"/>
              </a:ext>
            </a:extLst>
          </p:cNvPr>
          <p:cNvSpPr>
            <a:spLocks noGrp="1"/>
          </p:cNvSpPr>
          <p:nvPr>
            <p:ph type="dt" sz="half" idx="10"/>
          </p:nvPr>
        </p:nvSpPr>
        <p:spPr/>
        <p:txBody>
          <a:bodyPr/>
          <a:lstStyle/>
          <a:p>
            <a:fld id="{2E276B81-234E-4141-AB45-9B0A7DAD92D5}" type="datetime1">
              <a:rPr lang="en-US" smtClean="0"/>
              <a:t>11/29/2018</a:t>
            </a:fld>
            <a:endParaRPr lang="en-US"/>
          </a:p>
        </p:txBody>
      </p:sp>
      <p:sp>
        <p:nvSpPr>
          <p:cNvPr id="5" name="Footer Placeholder 4">
            <a:extLst>
              <a:ext uri="{FF2B5EF4-FFF2-40B4-BE49-F238E27FC236}">
                <a16:creationId xmlns:a16="http://schemas.microsoft.com/office/drawing/2014/main" id="{DE0879E1-77CC-43F9-A48C-344EBE2599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C84B57-4E1F-45E2-86BD-A4C5C42976BA}"/>
              </a:ext>
            </a:extLst>
          </p:cNvPr>
          <p:cNvSpPr>
            <a:spLocks noGrp="1"/>
          </p:cNvSpPr>
          <p:nvPr>
            <p:ph type="sldNum" sz="quarter" idx="12"/>
          </p:nvPr>
        </p:nvSpPr>
        <p:spPr/>
        <p:txBody>
          <a:bodyPr/>
          <a:lstStyle/>
          <a:p>
            <a:fld id="{AFEDF2DE-8069-4AD7-A0D4-A67A33A6BC46}" type="slidenum">
              <a:rPr lang="en-US" smtClean="0"/>
              <a:t>‹#›</a:t>
            </a:fld>
            <a:endParaRPr lang="en-US"/>
          </a:p>
        </p:txBody>
      </p:sp>
    </p:spTree>
    <p:extLst>
      <p:ext uri="{BB962C8B-B14F-4D97-AF65-F5344CB8AC3E}">
        <p14:creationId xmlns:p14="http://schemas.microsoft.com/office/powerpoint/2010/main" val="823066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9F0CD-D3A8-4883-8ACD-6BF49A7D4A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7618FF0-5792-486D-BF18-06F3B18000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6EE7A64-712F-4572-A3A0-9E4E675E4F23}"/>
              </a:ext>
            </a:extLst>
          </p:cNvPr>
          <p:cNvSpPr>
            <a:spLocks noGrp="1"/>
          </p:cNvSpPr>
          <p:nvPr>
            <p:ph type="dt" sz="half" idx="10"/>
          </p:nvPr>
        </p:nvSpPr>
        <p:spPr/>
        <p:txBody>
          <a:bodyPr/>
          <a:lstStyle/>
          <a:p>
            <a:fld id="{6CC1F865-E980-4339-B61B-0415CC059C1A}" type="datetime1">
              <a:rPr lang="en-US" smtClean="0"/>
              <a:t>11/29/2018</a:t>
            </a:fld>
            <a:endParaRPr lang="en-US"/>
          </a:p>
        </p:txBody>
      </p:sp>
      <p:sp>
        <p:nvSpPr>
          <p:cNvPr id="5" name="Footer Placeholder 4">
            <a:extLst>
              <a:ext uri="{FF2B5EF4-FFF2-40B4-BE49-F238E27FC236}">
                <a16:creationId xmlns:a16="http://schemas.microsoft.com/office/drawing/2014/main" id="{D2C3C7FE-C0F0-4601-A8EF-C3106C5E96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E9F953-50FD-46E4-A808-3BC4FAAF5A96}"/>
              </a:ext>
            </a:extLst>
          </p:cNvPr>
          <p:cNvSpPr>
            <a:spLocks noGrp="1"/>
          </p:cNvSpPr>
          <p:nvPr>
            <p:ph type="sldNum" sz="quarter" idx="12"/>
          </p:nvPr>
        </p:nvSpPr>
        <p:spPr/>
        <p:txBody>
          <a:bodyPr/>
          <a:lstStyle/>
          <a:p>
            <a:fld id="{AFEDF2DE-8069-4AD7-A0D4-A67A33A6BC46}" type="slidenum">
              <a:rPr lang="en-US" smtClean="0"/>
              <a:t>‹#›</a:t>
            </a:fld>
            <a:endParaRPr lang="en-US"/>
          </a:p>
        </p:txBody>
      </p:sp>
    </p:spTree>
    <p:extLst>
      <p:ext uri="{BB962C8B-B14F-4D97-AF65-F5344CB8AC3E}">
        <p14:creationId xmlns:p14="http://schemas.microsoft.com/office/powerpoint/2010/main" val="977902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297A7-BFC6-478C-9275-8801359593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1E4B67-055E-42C9-872F-F2BE88FE694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ED6E8D-C557-4EEA-B76A-910D0A29DF8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6F61054-E964-410F-8919-0D6B54E4A1E9}"/>
              </a:ext>
            </a:extLst>
          </p:cNvPr>
          <p:cNvSpPr>
            <a:spLocks noGrp="1"/>
          </p:cNvSpPr>
          <p:nvPr>
            <p:ph type="dt" sz="half" idx="10"/>
          </p:nvPr>
        </p:nvSpPr>
        <p:spPr/>
        <p:txBody>
          <a:bodyPr/>
          <a:lstStyle/>
          <a:p>
            <a:fld id="{FF03384F-BC8B-4CD3-9EA0-94B8333B9CF1}" type="datetime1">
              <a:rPr lang="en-US" smtClean="0"/>
              <a:t>11/29/2018</a:t>
            </a:fld>
            <a:endParaRPr lang="en-US"/>
          </a:p>
        </p:txBody>
      </p:sp>
      <p:sp>
        <p:nvSpPr>
          <p:cNvPr id="6" name="Footer Placeholder 5">
            <a:extLst>
              <a:ext uri="{FF2B5EF4-FFF2-40B4-BE49-F238E27FC236}">
                <a16:creationId xmlns:a16="http://schemas.microsoft.com/office/drawing/2014/main" id="{8CFD5463-9605-4FD2-9B18-554288B76F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05D24-2EE9-47B6-9812-E2F48F48AC9B}"/>
              </a:ext>
            </a:extLst>
          </p:cNvPr>
          <p:cNvSpPr>
            <a:spLocks noGrp="1"/>
          </p:cNvSpPr>
          <p:nvPr>
            <p:ph type="sldNum" sz="quarter" idx="12"/>
          </p:nvPr>
        </p:nvSpPr>
        <p:spPr/>
        <p:txBody>
          <a:bodyPr/>
          <a:lstStyle/>
          <a:p>
            <a:fld id="{AFEDF2DE-8069-4AD7-A0D4-A67A33A6BC46}" type="slidenum">
              <a:rPr lang="en-US" smtClean="0"/>
              <a:t>‹#›</a:t>
            </a:fld>
            <a:endParaRPr lang="en-US"/>
          </a:p>
        </p:txBody>
      </p:sp>
    </p:spTree>
    <p:extLst>
      <p:ext uri="{BB962C8B-B14F-4D97-AF65-F5344CB8AC3E}">
        <p14:creationId xmlns:p14="http://schemas.microsoft.com/office/powerpoint/2010/main" val="2968123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4102A-865A-4C45-B3E4-6862C895E00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0E2E48C-571E-4D75-BB86-65AB546CF8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978970D-85F0-4071-B1BD-F8CDA24567E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CA52B35-4225-40BF-A3CE-3A24008F3E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86705CB-A1DF-486F-B5FA-0D9BA79F177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06D000-B4DE-44F9-A866-E3730CF23F86}"/>
              </a:ext>
            </a:extLst>
          </p:cNvPr>
          <p:cNvSpPr>
            <a:spLocks noGrp="1"/>
          </p:cNvSpPr>
          <p:nvPr>
            <p:ph type="dt" sz="half" idx="10"/>
          </p:nvPr>
        </p:nvSpPr>
        <p:spPr/>
        <p:txBody>
          <a:bodyPr/>
          <a:lstStyle/>
          <a:p>
            <a:fld id="{462966C9-61F7-4483-9AAF-AAF8686433F7}" type="datetime1">
              <a:rPr lang="en-US" smtClean="0"/>
              <a:t>11/29/2018</a:t>
            </a:fld>
            <a:endParaRPr lang="en-US"/>
          </a:p>
        </p:txBody>
      </p:sp>
      <p:sp>
        <p:nvSpPr>
          <p:cNvPr id="8" name="Footer Placeholder 7">
            <a:extLst>
              <a:ext uri="{FF2B5EF4-FFF2-40B4-BE49-F238E27FC236}">
                <a16:creationId xmlns:a16="http://schemas.microsoft.com/office/drawing/2014/main" id="{C03D11C9-2F17-489F-99D5-FD5D87F3C4D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086339-D276-4999-B0EA-02829135ED8E}"/>
              </a:ext>
            </a:extLst>
          </p:cNvPr>
          <p:cNvSpPr>
            <a:spLocks noGrp="1"/>
          </p:cNvSpPr>
          <p:nvPr>
            <p:ph type="sldNum" sz="quarter" idx="12"/>
          </p:nvPr>
        </p:nvSpPr>
        <p:spPr/>
        <p:txBody>
          <a:bodyPr/>
          <a:lstStyle/>
          <a:p>
            <a:fld id="{AFEDF2DE-8069-4AD7-A0D4-A67A33A6BC46}" type="slidenum">
              <a:rPr lang="en-US" smtClean="0"/>
              <a:t>‹#›</a:t>
            </a:fld>
            <a:endParaRPr lang="en-US"/>
          </a:p>
        </p:txBody>
      </p:sp>
    </p:spTree>
    <p:extLst>
      <p:ext uri="{BB962C8B-B14F-4D97-AF65-F5344CB8AC3E}">
        <p14:creationId xmlns:p14="http://schemas.microsoft.com/office/powerpoint/2010/main" val="3425780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AD2C1-788A-48D4-804C-A39FED4F289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DD62334-1825-4279-B5C8-B684A6EA108F}"/>
              </a:ext>
            </a:extLst>
          </p:cNvPr>
          <p:cNvSpPr>
            <a:spLocks noGrp="1"/>
          </p:cNvSpPr>
          <p:nvPr>
            <p:ph type="dt" sz="half" idx="10"/>
          </p:nvPr>
        </p:nvSpPr>
        <p:spPr/>
        <p:txBody>
          <a:bodyPr/>
          <a:lstStyle/>
          <a:p>
            <a:fld id="{6BE57130-5FB8-4A0C-BCC7-00CF181ABBFE}" type="datetime1">
              <a:rPr lang="en-US" smtClean="0"/>
              <a:t>11/29/2018</a:t>
            </a:fld>
            <a:endParaRPr lang="en-US"/>
          </a:p>
        </p:txBody>
      </p:sp>
      <p:sp>
        <p:nvSpPr>
          <p:cNvPr id="4" name="Footer Placeholder 3">
            <a:extLst>
              <a:ext uri="{FF2B5EF4-FFF2-40B4-BE49-F238E27FC236}">
                <a16:creationId xmlns:a16="http://schemas.microsoft.com/office/drawing/2014/main" id="{A0D67D9D-A406-4022-85EA-66C8D4F4DAC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A67BE2-9177-463D-8977-F61B68EDD107}"/>
              </a:ext>
            </a:extLst>
          </p:cNvPr>
          <p:cNvSpPr>
            <a:spLocks noGrp="1"/>
          </p:cNvSpPr>
          <p:nvPr>
            <p:ph type="sldNum" sz="quarter" idx="12"/>
          </p:nvPr>
        </p:nvSpPr>
        <p:spPr/>
        <p:txBody>
          <a:bodyPr/>
          <a:lstStyle/>
          <a:p>
            <a:fld id="{AFEDF2DE-8069-4AD7-A0D4-A67A33A6BC46}" type="slidenum">
              <a:rPr lang="en-US" smtClean="0"/>
              <a:t>‹#›</a:t>
            </a:fld>
            <a:endParaRPr lang="en-US"/>
          </a:p>
        </p:txBody>
      </p:sp>
    </p:spTree>
    <p:extLst>
      <p:ext uri="{BB962C8B-B14F-4D97-AF65-F5344CB8AC3E}">
        <p14:creationId xmlns:p14="http://schemas.microsoft.com/office/powerpoint/2010/main" val="38208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C0BE60-5F20-4E40-8FB5-C2540FAFCAE6}"/>
              </a:ext>
            </a:extLst>
          </p:cNvPr>
          <p:cNvSpPr>
            <a:spLocks noGrp="1"/>
          </p:cNvSpPr>
          <p:nvPr>
            <p:ph type="dt" sz="half" idx="10"/>
          </p:nvPr>
        </p:nvSpPr>
        <p:spPr/>
        <p:txBody>
          <a:bodyPr/>
          <a:lstStyle/>
          <a:p>
            <a:fld id="{19F22161-5805-4BA2-99B6-E4D912C72C64}" type="datetime1">
              <a:rPr lang="en-US" smtClean="0"/>
              <a:t>11/29/2018</a:t>
            </a:fld>
            <a:endParaRPr lang="en-US"/>
          </a:p>
        </p:txBody>
      </p:sp>
      <p:sp>
        <p:nvSpPr>
          <p:cNvPr id="3" name="Footer Placeholder 2">
            <a:extLst>
              <a:ext uri="{FF2B5EF4-FFF2-40B4-BE49-F238E27FC236}">
                <a16:creationId xmlns:a16="http://schemas.microsoft.com/office/drawing/2014/main" id="{4B7D62AC-8A2A-450C-8922-9E545B142D4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1AE0934-12AE-4AAD-8EEC-45A2261AC314}"/>
              </a:ext>
            </a:extLst>
          </p:cNvPr>
          <p:cNvSpPr>
            <a:spLocks noGrp="1"/>
          </p:cNvSpPr>
          <p:nvPr>
            <p:ph type="sldNum" sz="quarter" idx="12"/>
          </p:nvPr>
        </p:nvSpPr>
        <p:spPr/>
        <p:txBody>
          <a:bodyPr/>
          <a:lstStyle/>
          <a:p>
            <a:fld id="{AFEDF2DE-8069-4AD7-A0D4-A67A33A6BC46}" type="slidenum">
              <a:rPr lang="en-US" smtClean="0"/>
              <a:t>‹#›</a:t>
            </a:fld>
            <a:endParaRPr lang="en-US"/>
          </a:p>
        </p:txBody>
      </p:sp>
    </p:spTree>
    <p:extLst>
      <p:ext uri="{BB962C8B-B14F-4D97-AF65-F5344CB8AC3E}">
        <p14:creationId xmlns:p14="http://schemas.microsoft.com/office/powerpoint/2010/main" val="780576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AB87D-BB97-4D7B-BD04-1EB273B4D2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9AD97CE-72ED-4596-B332-C5A54DE8D7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28DD9CA-59AD-467E-B662-0D03B3D0E2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7980E69-A308-4D3A-AB3C-99C10E0E0488}"/>
              </a:ext>
            </a:extLst>
          </p:cNvPr>
          <p:cNvSpPr>
            <a:spLocks noGrp="1"/>
          </p:cNvSpPr>
          <p:nvPr>
            <p:ph type="dt" sz="half" idx="10"/>
          </p:nvPr>
        </p:nvSpPr>
        <p:spPr/>
        <p:txBody>
          <a:bodyPr/>
          <a:lstStyle/>
          <a:p>
            <a:fld id="{A22C1143-6DD3-4DF6-B253-8F1858DE42F7}" type="datetime1">
              <a:rPr lang="en-US" smtClean="0"/>
              <a:t>11/29/2018</a:t>
            </a:fld>
            <a:endParaRPr lang="en-US"/>
          </a:p>
        </p:txBody>
      </p:sp>
      <p:sp>
        <p:nvSpPr>
          <p:cNvPr id="6" name="Footer Placeholder 5">
            <a:extLst>
              <a:ext uri="{FF2B5EF4-FFF2-40B4-BE49-F238E27FC236}">
                <a16:creationId xmlns:a16="http://schemas.microsoft.com/office/drawing/2014/main" id="{2695C0A6-6057-4D93-99D8-3569B37437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9ECFBF-2C14-4360-A289-CACF529DD730}"/>
              </a:ext>
            </a:extLst>
          </p:cNvPr>
          <p:cNvSpPr>
            <a:spLocks noGrp="1"/>
          </p:cNvSpPr>
          <p:nvPr>
            <p:ph type="sldNum" sz="quarter" idx="12"/>
          </p:nvPr>
        </p:nvSpPr>
        <p:spPr/>
        <p:txBody>
          <a:bodyPr/>
          <a:lstStyle/>
          <a:p>
            <a:fld id="{AFEDF2DE-8069-4AD7-A0D4-A67A33A6BC46}" type="slidenum">
              <a:rPr lang="en-US" smtClean="0"/>
              <a:t>‹#›</a:t>
            </a:fld>
            <a:endParaRPr lang="en-US"/>
          </a:p>
        </p:txBody>
      </p:sp>
    </p:spTree>
    <p:extLst>
      <p:ext uri="{BB962C8B-B14F-4D97-AF65-F5344CB8AC3E}">
        <p14:creationId xmlns:p14="http://schemas.microsoft.com/office/powerpoint/2010/main" val="3360945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26039-86C4-44DC-9055-C6B4ED38BD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912726F-DA92-4E51-A518-7564ACA49B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D1712D2-EF4A-418C-85E8-B987B93C8D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EF4AD09-C7D4-4703-99F0-918DE436A002}"/>
              </a:ext>
            </a:extLst>
          </p:cNvPr>
          <p:cNvSpPr>
            <a:spLocks noGrp="1"/>
          </p:cNvSpPr>
          <p:nvPr>
            <p:ph type="dt" sz="half" idx="10"/>
          </p:nvPr>
        </p:nvSpPr>
        <p:spPr/>
        <p:txBody>
          <a:bodyPr/>
          <a:lstStyle/>
          <a:p>
            <a:fld id="{D5A42016-5922-45E2-954F-ADEF1B745936}" type="datetime1">
              <a:rPr lang="en-US" smtClean="0"/>
              <a:t>11/29/2018</a:t>
            </a:fld>
            <a:endParaRPr lang="en-US"/>
          </a:p>
        </p:txBody>
      </p:sp>
      <p:sp>
        <p:nvSpPr>
          <p:cNvPr id="6" name="Footer Placeholder 5">
            <a:extLst>
              <a:ext uri="{FF2B5EF4-FFF2-40B4-BE49-F238E27FC236}">
                <a16:creationId xmlns:a16="http://schemas.microsoft.com/office/drawing/2014/main" id="{3CE60EB6-9D87-4B94-9B1E-F0F8A9D7B2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547E46-9BC8-4C15-B853-1EF0FD2EAB31}"/>
              </a:ext>
            </a:extLst>
          </p:cNvPr>
          <p:cNvSpPr>
            <a:spLocks noGrp="1"/>
          </p:cNvSpPr>
          <p:nvPr>
            <p:ph type="sldNum" sz="quarter" idx="12"/>
          </p:nvPr>
        </p:nvSpPr>
        <p:spPr/>
        <p:txBody>
          <a:bodyPr/>
          <a:lstStyle/>
          <a:p>
            <a:fld id="{AFEDF2DE-8069-4AD7-A0D4-A67A33A6BC46}" type="slidenum">
              <a:rPr lang="en-US" smtClean="0"/>
              <a:t>‹#›</a:t>
            </a:fld>
            <a:endParaRPr lang="en-US"/>
          </a:p>
        </p:txBody>
      </p:sp>
    </p:spTree>
    <p:extLst>
      <p:ext uri="{BB962C8B-B14F-4D97-AF65-F5344CB8AC3E}">
        <p14:creationId xmlns:p14="http://schemas.microsoft.com/office/powerpoint/2010/main" val="2143191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1A1F90-1691-4CF1-B4AB-C208DF5297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3C2F2E0-98CF-4263-8695-728B4AE48C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EF13E6-743B-4844-83A6-DB3C86B354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0FC8AE-2DFC-43C6-8ED0-8264680A466A}" type="datetime1">
              <a:rPr lang="en-US" smtClean="0"/>
              <a:t>11/29/2018</a:t>
            </a:fld>
            <a:endParaRPr lang="en-US"/>
          </a:p>
        </p:txBody>
      </p:sp>
      <p:sp>
        <p:nvSpPr>
          <p:cNvPr id="5" name="Footer Placeholder 4">
            <a:extLst>
              <a:ext uri="{FF2B5EF4-FFF2-40B4-BE49-F238E27FC236}">
                <a16:creationId xmlns:a16="http://schemas.microsoft.com/office/drawing/2014/main" id="{8BC12708-D419-4E01-B793-2175703034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E544048-C1F4-4B72-B934-0567198A9D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EDF2DE-8069-4AD7-A0D4-A67A33A6BC46}" type="slidenum">
              <a:rPr lang="en-US" smtClean="0"/>
              <a:t>‹#›</a:t>
            </a:fld>
            <a:endParaRPr lang="en-US"/>
          </a:p>
        </p:txBody>
      </p:sp>
    </p:spTree>
    <p:extLst>
      <p:ext uri="{BB962C8B-B14F-4D97-AF65-F5344CB8AC3E}">
        <p14:creationId xmlns:p14="http://schemas.microsoft.com/office/powerpoint/2010/main" val="290202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59496" y="1772816"/>
            <a:ext cx="4959823" cy="1538883"/>
          </a:xfrm>
          <a:prstGeom prst="rect">
            <a:avLst/>
          </a:prstGeom>
          <a:noFill/>
        </p:spPr>
        <p:txBody>
          <a:bodyPr wrap="square" rtlCol="0">
            <a:spAutoFit/>
          </a:bodyPr>
          <a:lstStyle/>
          <a:p>
            <a:pPr algn="ctr"/>
            <a:r>
              <a:rPr lang="en-US" sz="5400" dirty="0"/>
              <a:t>Rockets</a:t>
            </a:r>
          </a:p>
          <a:p>
            <a:pPr algn="ctr"/>
            <a:r>
              <a:rPr lang="en-US" sz="4000" dirty="0">
                <a:solidFill>
                  <a:srgbClr val="0070C0"/>
                </a:solidFill>
              </a:rPr>
              <a:t>The Rocket Equations</a:t>
            </a:r>
          </a:p>
        </p:txBody>
      </p:sp>
      <p:sp>
        <p:nvSpPr>
          <p:cNvPr id="6" name="TextBox 5">
            <a:extLst>
              <a:ext uri="{FF2B5EF4-FFF2-40B4-BE49-F238E27FC236}">
                <a16:creationId xmlns:a16="http://schemas.microsoft.com/office/drawing/2014/main" id="{CB1B05EE-7D54-4B45-9033-CADBB9C30BAD}"/>
              </a:ext>
            </a:extLst>
          </p:cNvPr>
          <p:cNvSpPr txBox="1"/>
          <p:nvPr/>
        </p:nvSpPr>
        <p:spPr>
          <a:xfrm>
            <a:off x="2351584" y="4293096"/>
            <a:ext cx="3311237" cy="954107"/>
          </a:xfrm>
          <a:prstGeom prst="rect">
            <a:avLst/>
          </a:prstGeom>
          <a:noFill/>
        </p:spPr>
        <p:txBody>
          <a:bodyPr wrap="square" rtlCol="0">
            <a:spAutoFit/>
          </a:bodyPr>
          <a:lstStyle/>
          <a:p>
            <a:pPr algn="ctr"/>
            <a:r>
              <a:rPr lang="en-US" sz="2800" b="1" dirty="0" err="1"/>
              <a:t>LabRat</a:t>
            </a:r>
            <a:r>
              <a:rPr lang="en-US" sz="2800" b="1" dirty="0"/>
              <a:t> Scientific</a:t>
            </a:r>
          </a:p>
          <a:p>
            <a:pPr algn="ctr"/>
            <a:r>
              <a:rPr lang="en-US" sz="2800" b="1" dirty="0"/>
              <a:t>© 2018</a:t>
            </a:r>
          </a:p>
        </p:txBody>
      </p:sp>
      <p:sp>
        <p:nvSpPr>
          <p:cNvPr id="2" name="Slide Number Placeholder 1">
            <a:extLst>
              <a:ext uri="{FF2B5EF4-FFF2-40B4-BE49-F238E27FC236}">
                <a16:creationId xmlns:a16="http://schemas.microsoft.com/office/drawing/2014/main" id="{B233CF92-8ABA-4E20-9C39-1C4A0F0D5BDD}"/>
              </a:ext>
            </a:extLst>
          </p:cNvPr>
          <p:cNvSpPr>
            <a:spLocks noGrp="1"/>
          </p:cNvSpPr>
          <p:nvPr>
            <p:ph type="sldNum" sz="quarter" idx="12"/>
          </p:nvPr>
        </p:nvSpPr>
        <p:spPr/>
        <p:txBody>
          <a:bodyPr/>
          <a:lstStyle/>
          <a:p>
            <a:fld id="{FC979110-9A6D-4025-8DF7-F19C46686E32}" type="slidenum">
              <a:rPr lang="en-US" smtClean="0"/>
              <a:t>1</a:t>
            </a:fld>
            <a:endParaRPr lang="en-US"/>
          </a:p>
        </p:txBody>
      </p:sp>
      <p:pic>
        <p:nvPicPr>
          <p:cNvPr id="8" name="Picture 7">
            <a:extLst>
              <a:ext uri="{FF2B5EF4-FFF2-40B4-BE49-F238E27FC236}">
                <a16:creationId xmlns:a16="http://schemas.microsoft.com/office/drawing/2014/main" id="{48901C0F-83CB-4366-8CFE-0B7167E0B4F3}"/>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7357403" y="765953"/>
            <a:ext cx="3418450" cy="5772959"/>
          </a:xfrm>
          <a:prstGeom prst="rect">
            <a:avLst/>
          </a:prstGeom>
        </p:spPr>
      </p:pic>
    </p:spTree>
    <p:extLst>
      <p:ext uri="{BB962C8B-B14F-4D97-AF65-F5344CB8AC3E}">
        <p14:creationId xmlns:p14="http://schemas.microsoft.com/office/powerpoint/2010/main" val="128026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3B83A762-B02A-4336-9CF6-AC7A4C3BEE8E}"/>
              </a:ext>
            </a:extLst>
          </p:cNvPr>
          <p:cNvGrpSpPr/>
          <p:nvPr/>
        </p:nvGrpSpPr>
        <p:grpSpPr>
          <a:xfrm rot="5400000">
            <a:off x="6621954" y="1784072"/>
            <a:ext cx="892791" cy="2170447"/>
            <a:chOff x="1871002" y="1631853"/>
            <a:chExt cx="689317" cy="1772530"/>
          </a:xfrm>
        </p:grpSpPr>
        <p:sp>
          <p:nvSpPr>
            <p:cNvPr id="53" name="Trapezoid 52">
              <a:extLst>
                <a:ext uri="{FF2B5EF4-FFF2-40B4-BE49-F238E27FC236}">
                  <a16:creationId xmlns:a16="http://schemas.microsoft.com/office/drawing/2014/main" id="{6F016B2A-06AF-45C3-9222-ECA1551595E8}"/>
                </a:ext>
              </a:extLst>
            </p:cNvPr>
            <p:cNvSpPr/>
            <p:nvPr/>
          </p:nvSpPr>
          <p:spPr>
            <a:xfrm>
              <a:off x="2103118" y="3094894"/>
              <a:ext cx="253218" cy="309489"/>
            </a:xfrm>
            <a:prstGeom prst="trapezoid">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Rounded Corners 53">
              <a:extLst>
                <a:ext uri="{FF2B5EF4-FFF2-40B4-BE49-F238E27FC236}">
                  <a16:creationId xmlns:a16="http://schemas.microsoft.com/office/drawing/2014/main" id="{E4423126-1D95-480D-81C5-DDDBD7C645C8}"/>
                </a:ext>
              </a:extLst>
            </p:cNvPr>
            <p:cNvSpPr/>
            <p:nvPr/>
          </p:nvSpPr>
          <p:spPr>
            <a:xfrm>
              <a:off x="1871002" y="1631853"/>
              <a:ext cx="689317" cy="1491175"/>
            </a:xfrm>
            <a:prstGeom prst="roundRect">
              <a:avLst>
                <a:gd name="adj" fmla="val 37075"/>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5C3455C9-26B1-465B-B15A-F80678419497}"/>
                </a:ext>
              </a:extLst>
            </p:cNvPr>
            <p:cNvSpPr/>
            <p:nvPr/>
          </p:nvSpPr>
          <p:spPr>
            <a:xfrm>
              <a:off x="1871002" y="1716261"/>
              <a:ext cx="689317" cy="436098"/>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BDBF1978-4D8C-4E3B-866C-E14EE2D28575}"/>
                </a:ext>
              </a:extLst>
            </p:cNvPr>
            <p:cNvSpPr/>
            <p:nvPr/>
          </p:nvSpPr>
          <p:spPr>
            <a:xfrm>
              <a:off x="1871002" y="2574388"/>
              <a:ext cx="689317" cy="436098"/>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 name="Group 43">
            <a:extLst>
              <a:ext uri="{FF2B5EF4-FFF2-40B4-BE49-F238E27FC236}">
                <a16:creationId xmlns:a16="http://schemas.microsoft.com/office/drawing/2014/main" id="{2EA7B351-B1D1-40D3-AD81-C512A2C39807}"/>
              </a:ext>
            </a:extLst>
          </p:cNvPr>
          <p:cNvGrpSpPr/>
          <p:nvPr/>
        </p:nvGrpSpPr>
        <p:grpSpPr>
          <a:xfrm rot="5400000">
            <a:off x="4528338" y="1210081"/>
            <a:ext cx="892792" cy="3307347"/>
            <a:chOff x="1871001" y="1631853"/>
            <a:chExt cx="689318" cy="1636182"/>
          </a:xfrm>
        </p:grpSpPr>
        <p:sp>
          <p:nvSpPr>
            <p:cNvPr id="49" name="Trapezoid 48">
              <a:extLst>
                <a:ext uri="{FF2B5EF4-FFF2-40B4-BE49-F238E27FC236}">
                  <a16:creationId xmlns:a16="http://schemas.microsoft.com/office/drawing/2014/main" id="{54DC57A1-82CD-4739-A77B-E7D600FDB41C}"/>
                </a:ext>
              </a:extLst>
            </p:cNvPr>
            <p:cNvSpPr/>
            <p:nvPr/>
          </p:nvSpPr>
          <p:spPr>
            <a:xfrm>
              <a:off x="2039820" y="3094893"/>
              <a:ext cx="330584" cy="173142"/>
            </a:xfrm>
            <a:prstGeom prst="trapezoid">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Rounded Corners 49">
              <a:extLst>
                <a:ext uri="{FF2B5EF4-FFF2-40B4-BE49-F238E27FC236}">
                  <a16:creationId xmlns:a16="http://schemas.microsoft.com/office/drawing/2014/main" id="{C7D634B2-DE54-4AB7-887B-3D407CBBD417}"/>
                </a:ext>
              </a:extLst>
            </p:cNvPr>
            <p:cNvSpPr/>
            <p:nvPr/>
          </p:nvSpPr>
          <p:spPr>
            <a:xfrm>
              <a:off x="1871002" y="1631853"/>
              <a:ext cx="689317" cy="1491175"/>
            </a:xfrm>
            <a:prstGeom prst="roundRect">
              <a:avLst>
                <a:gd name="adj" fmla="val 37075"/>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305A5186-E7D2-481F-9587-6E5C48528DE9}"/>
                </a:ext>
              </a:extLst>
            </p:cNvPr>
            <p:cNvSpPr/>
            <p:nvPr/>
          </p:nvSpPr>
          <p:spPr>
            <a:xfrm>
              <a:off x="1871002" y="1716261"/>
              <a:ext cx="689317" cy="436098"/>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145ECA5C-6789-4F43-A37D-5624CC8AD02E}"/>
                </a:ext>
              </a:extLst>
            </p:cNvPr>
            <p:cNvSpPr/>
            <p:nvPr/>
          </p:nvSpPr>
          <p:spPr>
            <a:xfrm>
              <a:off x="1871001" y="2574388"/>
              <a:ext cx="689317" cy="436098"/>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a:extLst>
              <a:ext uri="{FF2B5EF4-FFF2-40B4-BE49-F238E27FC236}">
                <a16:creationId xmlns:a16="http://schemas.microsoft.com/office/drawing/2014/main" id="{78CF7A74-A917-4CD5-A1BE-7CAAB10E8045}"/>
              </a:ext>
            </a:extLst>
          </p:cNvPr>
          <p:cNvGrpSpPr/>
          <p:nvPr/>
        </p:nvGrpSpPr>
        <p:grpSpPr>
          <a:xfrm rot="5400000">
            <a:off x="7891795" y="2580767"/>
            <a:ext cx="892791" cy="577055"/>
            <a:chOff x="4063217" y="2321175"/>
            <a:chExt cx="689317" cy="471261"/>
          </a:xfrm>
        </p:grpSpPr>
        <p:sp>
          <p:nvSpPr>
            <p:cNvPr id="47" name="Rectangle 46">
              <a:extLst>
                <a:ext uri="{FF2B5EF4-FFF2-40B4-BE49-F238E27FC236}">
                  <a16:creationId xmlns:a16="http://schemas.microsoft.com/office/drawing/2014/main" id="{04EDE212-4E6C-4483-ABE2-CEFC672FA1CA}"/>
                </a:ext>
              </a:extLst>
            </p:cNvPr>
            <p:cNvSpPr/>
            <p:nvPr/>
          </p:nvSpPr>
          <p:spPr>
            <a:xfrm>
              <a:off x="4063217" y="2574387"/>
              <a:ext cx="689317" cy="218049"/>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Rounded Corners 47">
              <a:extLst>
                <a:ext uri="{FF2B5EF4-FFF2-40B4-BE49-F238E27FC236}">
                  <a16:creationId xmlns:a16="http://schemas.microsoft.com/office/drawing/2014/main" id="{5A1D93EA-7851-43AD-BE60-380DD533DED3}"/>
                </a:ext>
              </a:extLst>
            </p:cNvPr>
            <p:cNvSpPr/>
            <p:nvPr/>
          </p:nvSpPr>
          <p:spPr>
            <a:xfrm>
              <a:off x="4234375" y="2321175"/>
              <a:ext cx="337625" cy="2180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lowchart: Delay 45">
            <a:extLst>
              <a:ext uri="{FF2B5EF4-FFF2-40B4-BE49-F238E27FC236}">
                <a16:creationId xmlns:a16="http://schemas.microsoft.com/office/drawing/2014/main" id="{F88798FE-2F3F-4BE0-AB16-EAB685514FF2}"/>
              </a:ext>
            </a:extLst>
          </p:cNvPr>
          <p:cNvSpPr/>
          <p:nvPr/>
        </p:nvSpPr>
        <p:spPr>
          <a:xfrm>
            <a:off x="8315978" y="2417363"/>
            <a:ext cx="766552" cy="892787"/>
          </a:xfrm>
          <a:prstGeom prst="flowChartDelay">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27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4" name="Group 63">
            <a:extLst>
              <a:ext uri="{FF2B5EF4-FFF2-40B4-BE49-F238E27FC236}">
                <a16:creationId xmlns:a16="http://schemas.microsoft.com/office/drawing/2014/main" id="{6D54C6DE-2A7C-483F-ADDE-E892E55E1CFB}"/>
              </a:ext>
            </a:extLst>
          </p:cNvPr>
          <p:cNvGrpSpPr/>
          <p:nvPr/>
        </p:nvGrpSpPr>
        <p:grpSpPr>
          <a:xfrm>
            <a:off x="1778536" y="2838332"/>
            <a:ext cx="1788465" cy="1508030"/>
            <a:chOff x="1778536" y="2838332"/>
            <a:chExt cx="1788465" cy="1508030"/>
          </a:xfrm>
        </p:grpSpPr>
        <p:cxnSp>
          <p:nvCxnSpPr>
            <p:cNvPr id="58" name="Straight Arrow Connector 57">
              <a:extLst>
                <a:ext uri="{FF2B5EF4-FFF2-40B4-BE49-F238E27FC236}">
                  <a16:creationId xmlns:a16="http://schemas.microsoft.com/office/drawing/2014/main" id="{58948E08-E8CC-4ADA-BBB6-FC824701C960}"/>
                </a:ext>
              </a:extLst>
            </p:cNvPr>
            <p:cNvCxnSpPr>
              <a:cxnSpLocks/>
            </p:cNvCxnSpPr>
            <p:nvPr/>
          </p:nvCxnSpPr>
          <p:spPr>
            <a:xfrm flipV="1">
              <a:off x="1807687" y="2838332"/>
              <a:ext cx="1482692" cy="24147"/>
            </a:xfrm>
            <a:prstGeom prst="straightConnector1">
              <a:avLst/>
            </a:prstGeom>
            <a:ln w="1270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52C77F79-0219-4B13-B7FD-0D107BBE8921}"/>
                </a:ext>
              </a:extLst>
            </p:cNvPr>
            <p:cNvSpPr txBox="1"/>
            <p:nvPr/>
          </p:nvSpPr>
          <p:spPr>
            <a:xfrm>
              <a:off x="1778536" y="3700031"/>
              <a:ext cx="1788465" cy="646331"/>
            </a:xfrm>
            <a:prstGeom prst="rect">
              <a:avLst/>
            </a:prstGeom>
            <a:noFill/>
          </p:spPr>
          <p:txBody>
            <a:bodyPr wrap="square" rtlCol="0">
              <a:spAutoFit/>
            </a:bodyPr>
            <a:lstStyle/>
            <a:p>
              <a:r>
                <a:rPr lang="en-US" sz="3600" dirty="0"/>
                <a:t>Thrust</a:t>
              </a:r>
            </a:p>
          </p:txBody>
        </p:sp>
      </p:grpSp>
      <p:grpSp>
        <p:nvGrpSpPr>
          <p:cNvPr id="65" name="Group 64">
            <a:extLst>
              <a:ext uri="{FF2B5EF4-FFF2-40B4-BE49-F238E27FC236}">
                <a16:creationId xmlns:a16="http://schemas.microsoft.com/office/drawing/2014/main" id="{F9380FBE-8C65-4121-93AD-88CF0C3B28B3}"/>
              </a:ext>
            </a:extLst>
          </p:cNvPr>
          <p:cNvGrpSpPr/>
          <p:nvPr/>
        </p:nvGrpSpPr>
        <p:grpSpPr>
          <a:xfrm>
            <a:off x="8992636" y="2839724"/>
            <a:ext cx="1788465" cy="1506638"/>
            <a:chOff x="8992636" y="2839724"/>
            <a:chExt cx="1788465" cy="1506638"/>
          </a:xfrm>
        </p:grpSpPr>
        <p:cxnSp>
          <p:nvCxnSpPr>
            <p:cNvPr id="7" name="Straight Arrow Connector 6">
              <a:extLst>
                <a:ext uri="{FF2B5EF4-FFF2-40B4-BE49-F238E27FC236}">
                  <a16:creationId xmlns:a16="http://schemas.microsoft.com/office/drawing/2014/main" id="{CE345439-AEF0-49DD-AC1D-2D1F76515393}"/>
                </a:ext>
              </a:extLst>
            </p:cNvPr>
            <p:cNvCxnSpPr>
              <a:cxnSpLocks/>
            </p:cNvCxnSpPr>
            <p:nvPr/>
          </p:nvCxnSpPr>
          <p:spPr>
            <a:xfrm flipH="1">
              <a:off x="9113213" y="2839724"/>
              <a:ext cx="852414" cy="14954"/>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ADB90942-FB0F-4EA7-94C8-8CE96A706361}"/>
                </a:ext>
              </a:extLst>
            </p:cNvPr>
            <p:cNvSpPr txBox="1"/>
            <p:nvPr/>
          </p:nvSpPr>
          <p:spPr>
            <a:xfrm>
              <a:off x="8992636" y="3700031"/>
              <a:ext cx="1788465" cy="646331"/>
            </a:xfrm>
            <a:prstGeom prst="rect">
              <a:avLst/>
            </a:prstGeom>
            <a:noFill/>
          </p:spPr>
          <p:txBody>
            <a:bodyPr wrap="square" rtlCol="0">
              <a:spAutoFit/>
            </a:bodyPr>
            <a:lstStyle/>
            <a:p>
              <a:r>
                <a:rPr lang="en-US" sz="3600" dirty="0"/>
                <a:t>Drag</a:t>
              </a:r>
            </a:p>
          </p:txBody>
        </p:sp>
      </p:grpSp>
      <p:sp>
        <p:nvSpPr>
          <p:cNvPr id="63" name="TextBox 62">
            <a:extLst>
              <a:ext uri="{FF2B5EF4-FFF2-40B4-BE49-F238E27FC236}">
                <a16:creationId xmlns:a16="http://schemas.microsoft.com/office/drawing/2014/main" id="{D820DBCF-0C32-4FCE-A1A8-8D070380676B}"/>
              </a:ext>
            </a:extLst>
          </p:cNvPr>
          <p:cNvSpPr txBox="1"/>
          <p:nvPr/>
        </p:nvSpPr>
        <p:spPr>
          <a:xfrm>
            <a:off x="3479409" y="225083"/>
            <a:ext cx="5233182" cy="584775"/>
          </a:xfrm>
          <a:prstGeom prst="rect">
            <a:avLst/>
          </a:prstGeom>
          <a:noFill/>
        </p:spPr>
        <p:txBody>
          <a:bodyPr wrap="square" rtlCol="0">
            <a:spAutoFit/>
          </a:bodyPr>
          <a:lstStyle/>
          <a:p>
            <a:pPr algn="ctr"/>
            <a:r>
              <a:rPr lang="en-US" sz="3200" dirty="0"/>
              <a:t>Drag Losses</a:t>
            </a:r>
          </a:p>
        </p:txBody>
      </p:sp>
    </p:spTree>
    <p:extLst>
      <p:ext uri="{BB962C8B-B14F-4D97-AF65-F5344CB8AC3E}">
        <p14:creationId xmlns:p14="http://schemas.microsoft.com/office/powerpoint/2010/main" val="134417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anim calcmode="lin" valueType="num">
                                      <p:cBhvr additive="base">
                                        <p:cTn id="7" dur="500" fill="hold"/>
                                        <p:tgtEl>
                                          <p:spTgt spid="64"/>
                                        </p:tgtEl>
                                        <p:attrNameLst>
                                          <p:attrName>ppt_x</p:attrName>
                                        </p:attrNameLst>
                                      </p:cBhvr>
                                      <p:tavLst>
                                        <p:tav tm="0">
                                          <p:val>
                                            <p:strVal val="0-#ppt_w/2"/>
                                          </p:val>
                                        </p:tav>
                                        <p:tav tm="100000">
                                          <p:val>
                                            <p:strVal val="#ppt_x"/>
                                          </p:val>
                                        </p:tav>
                                      </p:tavLst>
                                    </p:anim>
                                    <p:anim calcmode="lin" valueType="num">
                                      <p:cBhvr additive="base">
                                        <p:cTn id="8" dur="500" fill="hold"/>
                                        <p:tgtEl>
                                          <p:spTgt spid="6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65"/>
                                        </p:tgtEl>
                                        <p:attrNameLst>
                                          <p:attrName>style.visibility</p:attrName>
                                        </p:attrNameLst>
                                      </p:cBhvr>
                                      <p:to>
                                        <p:strVal val="visible"/>
                                      </p:to>
                                    </p:set>
                                    <p:anim calcmode="lin" valueType="num">
                                      <p:cBhvr additive="base">
                                        <p:cTn id="13" dur="500" fill="hold"/>
                                        <p:tgtEl>
                                          <p:spTgt spid="65"/>
                                        </p:tgtEl>
                                        <p:attrNameLst>
                                          <p:attrName>ppt_x</p:attrName>
                                        </p:attrNameLst>
                                      </p:cBhvr>
                                      <p:tavLst>
                                        <p:tav tm="0">
                                          <p:val>
                                            <p:strVal val="1+#ppt_w/2"/>
                                          </p:val>
                                        </p:tav>
                                        <p:tav tm="100000">
                                          <p:val>
                                            <p:strVal val="#ppt_x"/>
                                          </p:val>
                                        </p:tav>
                                      </p:tavLst>
                                    </p:anim>
                                    <p:anim calcmode="lin" valueType="num">
                                      <p:cBhvr additive="base">
                                        <p:cTn id="14" dur="500" fill="hold"/>
                                        <p:tgtEl>
                                          <p:spTgt spid="6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91C50D7B-D124-43B9-AFDC-1BA276EF4C99}"/>
              </a:ext>
            </a:extLst>
          </p:cNvPr>
          <p:cNvGrpSpPr/>
          <p:nvPr/>
        </p:nvGrpSpPr>
        <p:grpSpPr>
          <a:xfrm>
            <a:off x="2111629" y="1578198"/>
            <a:ext cx="9085760" cy="1597828"/>
            <a:chOff x="2111629" y="3856173"/>
            <a:chExt cx="9085760" cy="1597828"/>
          </a:xfrm>
        </p:grpSpPr>
        <p:grpSp>
          <p:nvGrpSpPr>
            <p:cNvPr id="2" name="Group 1">
              <a:extLst>
                <a:ext uri="{FF2B5EF4-FFF2-40B4-BE49-F238E27FC236}">
                  <a16:creationId xmlns:a16="http://schemas.microsoft.com/office/drawing/2014/main" id="{8EA2875D-72CC-43ED-AAFF-3EABC95843CA}"/>
                </a:ext>
              </a:extLst>
            </p:cNvPr>
            <p:cNvGrpSpPr/>
            <p:nvPr/>
          </p:nvGrpSpPr>
          <p:grpSpPr>
            <a:xfrm>
              <a:off x="2111629" y="3856173"/>
              <a:ext cx="1562011" cy="1427174"/>
              <a:chOff x="4063217" y="2321175"/>
              <a:chExt cx="689317" cy="471261"/>
            </a:xfrm>
          </p:grpSpPr>
          <p:sp>
            <p:nvSpPr>
              <p:cNvPr id="3" name="Rectangle 2">
                <a:extLst>
                  <a:ext uri="{FF2B5EF4-FFF2-40B4-BE49-F238E27FC236}">
                    <a16:creationId xmlns:a16="http://schemas.microsoft.com/office/drawing/2014/main" id="{161D52E6-E735-4EB5-BB40-B0B1208BBAD6}"/>
                  </a:ext>
                </a:extLst>
              </p:cNvPr>
              <p:cNvSpPr/>
              <p:nvPr/>
            </p:nvSpPr>
            <p:spPr>
              <a:xfrm>
                <a:off x="4063217" y="2574387"/>
                <a:ext cx="689317" cy="218049"/>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Rounded Corners 3">
                <a:extLst>
                  <a:ext uri="{FF2B5EF4-FFF2-40B4-BE49-F238E27FC236}">
                    <a16:creationId xmlns:a16="http://schemas.microsoft.com/office/drawing/2014/main" id="{E24078AD-5E67-4858-A32A-66A67A9FFE86}"/>
                  </a:ext>
                </a:extLst>
              </p:cNvPr>
              <p:cNvSpPr/>
              <p:nvPr/>
            </p:nvSpPr>
            <p:spPr>
              <a:xfrm>
                <a:off x="4234375" y="2321175"/>
                <a:ext cx="337625" cy="2180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a:extLst>
                <a:ext uri="{FF2B5EF4-FFF2-40B4-BE49-F238E27FC236}">
                  <a16:creationId xmlns:a16="http://schemas.microsoft.com/office/drawing/2014/main" id="{10EFB2CC-D2EE-4D78-8280-C9A85C714DBD}"/>
                </a:ext>
              </a:extLst>
            </p:cNvPr>
            <p:cNvSpPr txBox="1"/>
            <p:nvPr/>
          </p:nvSpPr>
          <p:spPr>
            <a:xfrm>
              <a:off x="4396993" y="3856173"/>
              <a:ext cx="3400927" cy="461665"/>
            </a:xfrm>
            <a:prstGeom prst="rect">
              <a:avLst/>
            </a:prstGeom>
            <a:noFill/>
          </p:spPr>
          <p:txBody>
            <a:bodyPr wrap="square" rtlCol="0">
              <a:spAutoFit/>
            </a:bodyPr>
            <a:lstStyle/>
            <a:p>
              <a:r>
                <a:rPr lang="en-US" sz="2400" b="1" dirty="0"/>
                <a:t>Satellite</a:t>
              </a:r>
            </a:p>
          </p:txBody>
        </p:sp>
        <p:sp>
          <p:nvSpPr>
            <p:cNvPr id="9" name="TextBox 8">
              <a:extLst>
                <a:ext uri="{FF2B5EF4-FFF2-40B4-BE49-F238E27FC236}">
                  <a16:creationId xmlns:a16="http://schemas.microsoft.com/office/drawing/2014/main" id="{51A5707D-9AA7-42C8-AE49-7DA303D6B68A}"/>
                </a:ext>
              </a:extLst>
            </p:cNvPr>
            <p:cNvSpPr txBox="1"/>
            <p:nvPr/>
          </p:nvSpPr>
          <p:spPr>
            <a:xfrm>
              <a:off x="4396993" y="4623004"/>
              <a:ext cx="6800396" cy="830997"/>
            </a:xfrm>
            <a:prstGeom prst="rect">
              <a:avLst/>
            </a:prstGeom>
            <a:noFill/>
          </p:spPr>
          <p:txBody>
            <a:bodyPr wrap="square" rtlCol="0">
              <a:spAutoFit/>
            </a:bodyPr>
            <a:lstStyle/>
            <a:p>
              <a:r>
                <a:rPr lang="en-US" sz="2400" b="1" dirty="0"/>
                <a:t>Vehicle Electronics </a:t>
              </a:r>
              <a:r>
                <a:rPr lang="en-US" sz="2400" dirty="0"/>
                <a:t>(telemetry, flight termination receiver, separation system, </a:t>
              </a:r>
              <a:r>
                <a:rPr lang="en-US" sz="2400" dirty="0" err="1"/>
                <a:t>etc</a:t>
              </a:r>
              <a:r>
                <a:rPr lang="en-US" sz="2400" dirty="0"/>
                <a:t>)</a:t>
              </a:r>
            </a:p>
          </p:txBody>
        </p:sp>
      </p:grpSp>
      <p:sp>
        <p:nvSpPr>
          <p:cNvPr id="10" name="TextBox 9">
            <a:extLst>
              <a:ext uri="{FF2B5EF4-FFF2-40B4-BE49-F238E27FC236}">
                <a16:creationId xmlns:a16="http://schemas.microsoft.com/office/drawing/2014/main" id="{E186385F-CA34-4DF2-B436-50F1028C3902}"/>
              </a:ext>
            </a:extLst>
          </p:cNvPr>
          <p:cNvSpPr txBox="1"/>
          <p:nvPr/>
        </p:nvSpPr>
        <p:spPr>
          <a:xfrm>
            <a:off x="2122614" y="335905"/>
            <a:ext cx="7946771" cy="584775"/>
          </a:xfrm>
          <a:prstGeom prst="rect">
            <a:avLst/>
          </a:prstGeom>
          <a:noFill/>
        </p:spPr>
        <p:txBody>
          <a:bodyPr wrap="square" rtlCol="0">
            <a:spAutoFit/>
          </a:bodyPr>
          <a:lstStyle/>
          <a:p>
            <a:pPr algn="ctr"/>
            <a:r>
              <a:rPr lang="en-US" sz="3200" dirty="0"/>
              <a:t>What is sent into Orbit ?</a:t>
            </a:r>
          </a:p>
        </p:txBody>
      </p:sp>
      <p:sp>
        <p:nvSpPr>
          <p:cNvPr id="5" name="TextBox 4">
            <a:extLst>
              <a:ext uri="{FF2B5EF4-FFF2-40B4-BE49-F238E27FC236}">
                <a16:creationId xmlns:a16="http://schemas.microsoft.com/office/drawing/2014/main" id="{33AF4EBD-AFD8-40FE-B713-43007DE04E2C}"/>
              </a:ext>
            </a:extLst>
          </p:cNvPr>
          <p:cNvSpPr txBox="1"/>
          <p:nvPr/>
        </p:nvSpPr>
        <p:spPr>
          <a:xfrm>
            <a:off x="1082841" y="3700226"/>
            <a:ext cx="9922043" cy="2308324"/>
          </a:xfrm>
          <a:prstGeom prst="rect">
            <a:avLst/>
          </a:prstGeom>
          <a:noFill/>
        </p:spPr>
        <p:txBody>
          <a:bodyPr wrap="square" rtlCol="0">
            <a:spAutoFit/>
          </a:bodyPr>
          <a:lstStyle/>
          <a:p>
            <a:r>
              <a:rPr lang="en-US" sz="2400" dirty="0"/>
              <a:t>For this demonstration, the weight of the satellite and the vehicle electronics is defined as </a:t>
            </a:r>
            <a:r>
              <a:rPr lang="en-US" sz="2400" b="1" dirty="0"/>
              <a:t>400 lbs</a:t>
            </a:r>
            <a:r>
              <a:rPr lang="en-US" sz="2400" dirty="0"/>
              <a:t>.</a:t>
            </a:r>
          </a:p>
          <a:p>
            <a:endParaRPr lang="en-US" sz="2400" dirty="0"/>
          </a:p>
          <a:p>
            <a:r>
              <a:rPr lang="en-US" sz="2400" dirty="0"/>
              <a:t>While this is actually the “payload” for the entire rocket, in this computational method it is referred to as the “payload for the 2</a:t>
            </a:r>
            <a:r>
              <a:rPr lang="en-US" sz="2400" baseline="30000" dirty="0"/>
              <a:t>nd</a:t>
            </a:r>
            <a:r>
              <a:rPr lang="en-US" sz="2400" dirty="0"/>
              <a:t> stage”.   This will make a little more sense in the following two slides…</a:t>
            </a:r>
          </a:p>
        </p:txBody>
      </p:sp>
    </p:spTree>
    <p:extLst>
      <p:ext uri="{BB962C8B-B14F-4D97-AF65-F5344CB8AC3E}">
        <p14:creationId xmlns:p14="http://schemas.microsoft.com/office/powerpoint/2010/main" val="3212976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47214EE1-E866-4B44-819D-A8E52ECCD423}"/>
              </a:ext>
            </a:extLst>
          </p:cNvPr>
          <p:cNvGrpSpPr/>
          <p:nvPr/>
        </p:nvGrpSpPr>
        <p:grpSpPr>
          <a:xfrm>
            <a:off x="5287966" y="1631853"/>
            <a:ext cx="689318" cy="1772530"/>
            <a:chOff x="1871001" y="1631853"/>
            <a:chExt cx="689318" cy="1772530"/>
          </a:xfrm>
        </p:grpSpPr>
        <p:sp>
          <p:nvSpPr>
            <p:cNvPr id="8" name="Trapezoid 7">
              <a:extLst>
                <a:ext uri="{FF2B5EF4-FFF2-40B4-BE49-F238E27FC236}">
                  <a16:creationId xmlns:a16="http://schemas.microsoft.com/office/drawing/2014/main" id="{EDD9EA92-1666-469E-8207-60C4F8DF5F3B}"/>
                </a:ext>
              </a:extLst>
            </p:cNvPr>
            <p:cNvSpPr/>
            <p:nvPr/>
          </p:nvSpPr>
          <p:spPr>
            <a:xfrm>
              <a:off x="2103118" y="3094894"/>
              <a:ext cx="253218" cy="309489"/>
            </a:xfrm>
            <a:prstGeom prst="trapezoid">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Rounded Corners 3">
              <a:extLst>
                <a:ext uri="{FF2B5EF4-FFF2-40B4-BE49-F238E27FC236}">
                  <a16:creationId xmlns:a16="http://schemas.microsoft.com/office/drawing/2014/main" id="{204DA55B-6108-4CB8-B62D-37479C6C3E4F}"/>
                </a:ext>
              </a:extLst>
            </p:cNvPr>
            <p:cNvSpPr/>
            <p:nvPr/>
          </p:nvSpPr>
          <p:spPr>
            <a:xfrm>
              <a:off x="1871002" y="1631853"/>
              <a:ext cx="689317" cy="1491175"/>
            </a:xfrm>
            <a:prstGeom prst="roundRect">
              <a:avLst>
                <a:gd name="adj" fmla="val 37075"/>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AFFC2BE2-C728-446D-B6F0-D933B2105739}"/>
                </a:ext>
              </a:extLst>
            </p:cNvPr>
            <p:cNvSpPr/>
            <p:nvPr/>
          </p:nvSpPr>
          <p:spPr>
            <a:xfrm>
              <a:off x="1871002" y="1716261"/>
              <a:ext cx="689317" cy="436098"/>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CBA5AED-ED17-4FCC-A115-E4CB03D060A0}"/>
                </a:ext>
              </a:extLst>
            </p:cNvPr>
            <p:cNvSpPr/>
            <p:nvPr/>
          </p:nvSpPr>
          <p:spPr>
            <a:xfrm>
              <a:off x="1871001" y="2574388"/>
              <a:ext cx="689317" cy="436098"/>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9">
            <a:extLst>
              <a:ext uri="{FF2B5EF4-FFF2-40B4-BE49-F238E27FC236}">
                <a16:creationId xmlns:a16="http://schemas.microsoft.com/office/drawing/2014/main" id="{29663C7C-80AF-49F2-8DD8-66BF3410B0AF}"/>
              </a:ext>
            </a:extLst>
          </p:cNvPr>
          <p:cNvGrpSpPr/>
          <p:nvPr/>
        </p:nvGrpSpPr>
        <p:grpSpPr>
          <a:xfrm>
            <a:off x="5289937" y="3545056"/>
            <a:ext cx="689318" cy="2700998"/>
            <a:chOff x="1871001" y="1631853"/>
            <a:chExt cx="689318" cy="1636182"/>
          </a:xfrm>
        </p:grpSpPr>
        <p:sp>
          <p:nvSpPr>
            <p:cNvPr id="11" name="Trapezoid 10">
              <a:extLst>
                <a:ext uri="{FF2B5EF4-FFF2-40B4-BE49-F238E27FC236}">
                  <a16:creationId xmlns:a16="http://schemas.microsoft.com/office/drawing/2014/main" id="{83103FE5-14AA-4F7B-979F-A1BC29E59DF0}"/>
                </a:ext>
              </a:extLst>
            </p:cNvPr>
            <p:cNvSpPr/>
            <p:nvPr/>
          </p:nvSpPr>
          <p:spPr>
            <a:xfrm>
              <a:off x="2039820" y="3094893"/>
              <a:ext cx="330584" cy="173142"/>
            </a:xfrm>
            <a:prstGeom prst="trapezoid">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Rounded Corners 11">
              <a:extLst>
                <a:ext uri="{FF2B5EF4-FFF2-40B4-BE49-F238E27FC236}">
                  <a16:creationId xmlns:a16="http://schemas.microsoft.com/office/drawing/2014/main" id="{3CDE1B6A-CF7A-40BC-B150-2852AC78A4C5}"/>
                </a:ext>
              </a:extLst>
            </p:cNvPr>
            <p:cNvSpPr/>
            <p:nvPr/>
          </p:nvSpPr>
          <p:spPr>
            <a:xfrm>
              <a:off x="1871002" y="1631853"/>
              <a:ext cx="689317" cy="1491175"/>
            </a:xfrm>
            <a:prstGeom prst="roundRect">
              <a:avLst>
                <a:gd name="adj" fmla="val 37075"/>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4E83232-CC54-4E1C-AF80-F2B3AF9B10A7}"/>
                </a:ext>
              </a:extLst>
            </p:cNvPr>
            <p:cNvSpPr/>
            <p:nvPr/>
          </p:nvSpPr>
          <p:spPr>
            <a:xfrm>
              <a:off x="1871002" y="1716261"/>
              <a:ext cx="689317" cy="436098"/>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0F6D042-B5B3-4BB6-A80C-18EAD087D9A3}"/>
                </a:ext>
              </a:extLst>
            </p:cNvPr>
            <p:cNvSpPr/>
            <p:nvPr/>
          </p:nvSpPr>
          <p:spPr>
            <a:xfrm>
              <a:off x="1871001" y="2574388"/>
              <a:ext cx="689317" cy="436098"/>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E2DCBEC0-D06F-43B2-B64A-A3308D09D2DA}"/>
              </a:ext>
            </a:extLst>
          </p:cNvPr>
          <p:cNvGrpSpPr/>
          <p:nvPr/>
        </p:nvGrpSpPr>
        <p:grpSpPr>
          <a:xfrm>
            <a:off x="5287966" y="984751"/>
            <a:ext cx="689317" cy="471261"/>
            <a:chOff x="4063217" y="2321175"/>
            <a:chExt cx="689317" cy="471261"/>
          </a:xfrm>
        </p:grpSpPr>
        <p:sp>
          <p:nvSpPr>
            <p:cNvPr id="15" name="Rectangle 14">
              <a:extLst>
                <a:ext uri="{FF2B5EF4-FFF2-40B4-BE49-F238E27FC236}">
                  <a16:creationId xmlns:a16="http://schemas.microsoft.com/office/drawing/2014/main" id="{7B127F8B-B595-4B7E-83FF-7804577E8357}"/>
                </a:ext>
              </a:extLst>
            </p:cNvPr>
            <p:cNvSpPr/>
            <p:nvPr/>
          </p:nvSpPr>
          <p:spPr>
            <a:xfrm>
              <a:off x="4063217" y="2574387"/>
              <a:ext cx="689317" cy="218049"/>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89201BC6-E6A1-45F5-B24A-9D67180DB1BC}"/>
                </a:ext>
              </a:extLst>
            </p:cNvPr>
            <p:cNvSpPr/>
            <p:nvPr/>
          </p:nvSpPr>
          <p:spPr>
            <a:xfrm>
              <a:off x="4234375" y="2321175"/>
              <a:ext cx="337625" cy="2180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Flowchart: Delay 32">
            <a:extLst>
              <a:ext uri="{FF2B5EF4-FFF2-40B4-BE49-F238E27FC236}">
                <a16:creationId xmlns:a16="http://schemas.microsoft.com/office/drawing/2014/main" id="{F9CEC2D8-A962-4FEA-BB16-E7509AB02D1C}"/>
              </a:ext>
            </a:extLst>
          </p:cNvPr>
          <p:cNvSpPr/>
          <p:nvPr/>
        </p:nvSpPr>
        <p:spPr>
          <a:xfrm rot="16200000">
            <a:off x="5320603" y="581282"/>
            <a:ext cx="626017" cy="687344"/>
          </a:xfrm>
          <a:prstGeom prst="flowChartDelay">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27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2684793F-9ACD-4132-BBD1-2ACC5A7C5DF6}"/>
              </a:ext>
            </a:extLst>
          </p:cNvPr>
          <p:cNvSpPr txBox="1"/>
          <p:nvPr/>
        </p:nvSpPr>
        <p:spPr>
          <a:xfrm>
            <a:off x="7469800" y="803144"/>
            <a:ext cx="3112168" cy="461665"/>
          </a:xfrm>
          <a:prstGeom prst="rect">
            <a:avLst/>
          </a:prstGeom>
          <a:noFill/>
        </p:spPr>
        <p:txBody>
          <a:bodyPr wrap="square" rtlCol="0">
            <a:spAutoFit/>
          </a:bodyPr>
          <a:lstStyle/>
          <a:p>
            <a:r>
              <a:rPr lang="en-US" sz="2400" dirty="0"/>
              <a:t>“Payload” for 2</a:t>
            </a:r>
            <a:r>
              <a:rPr lang="en-US" sz="2400" baseline="30000" dirty="0"/>
              <a:t>nd</a:t>
            </a:r>
            <a:r>
              <a:rPr lang="en-US" sz="2400" dirty="0"/>
              <a:t> Stage</a:t>
            </a:r>
          </a:p>
        </p:txBody>
      </p:sp>
      <p:sp>
        <p:nvSpPr>
          <p:cNvPr id="35" name="Left Brace 34">
            <a:extLst>
              <a:ext uri="{FF2B5EF4-FFF2-40B4-BE49-F238E27FC236}">
                <a16:creationId xmlns:a16="http://schemas.microsoft.com/office/drawing/2014/main" id="{48AA85E4-D28A-44AC-B480-F062AB861B5F}"/>
              </a:ext>
            </a:extLst>
          </p:cNvPr>
          <p:cNvSpPr/>
          <p:nvPr/>
        </p:nvSpPr>
        <p:spPr>
          <a:xfrm>
            <a:off x="4122821" y="611945"/>
            <a:ext cx="687345" cy="2792438"/>
          </a:xfrm>
          <a:prstGeom prst="leftBrace">
            <a:avLst>
              <a:gd name="adj1" fmla="val 15335"/>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Left Brace 35">
            <a:extLst>
              <a:ext uri="{FF2B5EF4-FFF2-40B4-BE49-F238E27FC236}">
                <a16:creationId xmlns:a16="http://schemas.microsoft.com/office/drawing/2014/main" id="{78FB612B-558A-4141-90AC-183BD56FA0BF}"/>
              </a:ext>
            </a:extLst>
          </p:cNvPr>
          <p:cNvSpPr/>
          <p:nvPr/>
        </p:nvSpPr>
        <p:spPr>
          <a:xfrm rot="10800000">
            <a:off x="6483217" y="611944"/>
            <a:ext cx="687345" cy="844067"/>
          </a:xfrm>
          <a:prstGeom prst="leftBrace">
            <a:avLst>
              <a:gd name="adj1" fmla="val 15335"/>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TextBox 36">
            <a:extLst>
              <a:ext uri="{FF2B5EF4-FFF2-40B4-BE49-F238E27FC236}">
                <a16:creationId xmlns:a16="http://schemas.microsoft.com/office/drawing/2014/main" id="{22464EAE-52D4-408C-B610-A0AC958F7E9E}"/>
              </a:ext>
            </a:extLst>
          </p:cNvPr>
          <p:cNvSpPr txBox="1"/>
          <p:nvPr/>
        </p:nvSpPr>
        <p:spPr>
          <a:xfrm>
            <a:off x="706280" y="1382531"/>
            <a:ext cx="3112168" cy="1200329"/>
          </a:xfrm>
          <a:prstGeom prst="rect">
            <a:avLst/>
          </a:prstGeom>
          <a:noFill/>
        </p:spPr>
        <p:txBody>
          <a:bodyPr wrap="square" rtlCol="0">
            <a:spAutoFit/>
          </a:bodyPr>
          <a:lstStyle/>
          <a:p>
            <a:r>
              <a:rPr lang="en-US" sz="2400" dirty="0"/>
              <a:t>The 2</a:t>
            </a:r>
            <a:r>
              <a:rPr lang="en-US" sz="2400" baseline="30000" dirty="0"/>
              <a:t>nd</a:t>
            </a:r>
            <a:r>
              <a:rPr lang="en-US" sz="2400" dirty="0"/>
              <a:t> Stage “Stage Weight” includes these major elements.</a:t>
            </a:r>
          </a:p>
        </p:txBody>
      </p:sp>
    </p:spTree>
    <p:extLst>
      <p:ext uri="{BB962C8B-B14F-4D97-AF65-F5344CB8AC3E}">
        <p14:creationId xmlns:p14="http://schemas.microsoft.com/office/powerpoint/2010/main" val="993523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47214EE1-E866-4B44-819D-A8E52ECCD423}"/>
              </a:ext>
            </a:extLst>
          </p:cNvPr>
          <p:cNvGrpSpPr/>
          <p:nvPr/>
        </p:nvGrpSpPr>
        <p:grpSpPr>
          <a:xfrm>
            <a:off x="5287966" y="1631853"/>
            <a:ext cx="689318" cy="1772530"/>
            <a:chOff x="1871001" y="1631853"/>
            <a:chExt cx="689318" cy="1772530"/>
          </a:xfrm>
        </p:grpSpPr>
        <p:sp>
          <p:nvSpPr>
            <p:cNvPr id="8" name="Trapezoid 7">
              <a:extLst>
                <a:ext uri="{FF2B5EF4-FFF2-40B4-BE49-F238E27FC236}">
                  <a16:creationId xmlns:a16="http://schemas.microsoft.com/office/drawing/2014/main" id="{EDD9EA92-1666-469E-8207-60C4F8DF5F3B}"/>
                </a:ext>
              </a:extLst>
            </p:cNvPr>
            <p:cNvSpPr/>
            <p:nvPr/>
          </p:nvSpPr>
          <p:spPr>
            <a:xfrm>
              <a:off x="2103118" y="3094894"/>
              <a:ext cx="253218" cy="309489"/>
            </a:xfrm>
            <a:prstGeom prst="trapezoid">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Rounded Corners 3">
              <a:extLst>
                <a:ext uri="{FF2B5EF4-FFF2-40B4-BE49-F238E27FC236}">
                  <a16:creationId xmlns:a16="http://schemas.microsoft.com/office/drawing/2014/main" id="{204DA55B-6108-4CB8-B62D-37479C6C3E4F}"/>
                </a:ext>
              </a:extLst>
            </p:cNvPr>
            <p:cNvSpPr/>
            <p:nvPr/>
          </p:nvSpPr>
          <p:spPr>
            <a:xfrm>
              <a:off x="1871002" y="1631853"/>
              <a:ext cx="689317" cy="1491175"/>
            </a:xfrm>
            <a:prstGeom prst="roundRect">
              <a:avLst>
                <a:gd name="adj" fmla="val 37075"/>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AFFC2BE2-C728-446D-B6F0-D933B2105739}"/>
                </a:ext>
              </a:extLst>
            </p:cNvPr>
            <p:cNvSpPr/>
            <p:nvPr/>
          </p:nvSpPr>
          <p:spPr>
            <a:xfrm>
              <a:off x="1871002" y="1716261"/>
              <a:ext cx="689317" cy="436098"/>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CBA5AED-ED17-4FCC-A115-E4CB03D060A0}"/>
                </a:ext>
              </a:extLst>
            </p:cNvPr>
            <p:cNvSpPr/>
            <p:nvPr/>
          </p:nvSpPr>
          <p:spPr>
            <a:xfrm>
              <a:off x="1871001" y="2574388"/>
              <a:ext cx="689317" cy="436098"/>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9">
            <a:extLst>
              <a:ext uri="{FF2B5EF4-FFF2-40B4-BE49-F238E27FC236}">
                <a16:creationId xmlns:a16="http://schemas.microsoft.com/office/drawing/2014/main" id="{29663C7C-80AF-49F2-8DD8-66BF3410B0AF}"/>
              </a:ext>
            </a:extLst>
          </p:cNvPr>
          <p:cNvGrpSpPr/>
          <p:nvPr/>
        </p:nvGrpSpPr>
        <p:grpSpPr>
          <a:xfrm>
            <a:off x="5289937" y="3545056"/>
            <a:ext cx="689318" cy="2700998"/>
            <a:chOff x="1871001" y="1631853"/>
            <a:chExt cx="689318" cy="1636182"/>
          </a:xfrm>
          <a:solidFill>
            <a:schemeClr val="bg1">
              <a:lumMod val="95000"/>
            </a:schemeClr>
          </a:solidFill>
        </p:grpSpPr>
        <p:sp>
          <p:nvSpPr>
            <p:cNvPr id="11" name="Trapezoid 10">
              <a:extLst>
                <a:ext uri="{FF2B5EF4-FFF2-40B4-BE49-F238E27FC236}">
                  <a16:creationId xmlns:a16="http://schemas.microsoft.com/office/drawing/2014/main" id="{83103FE5-14AA-4F7B-979F-A1BC29E59DF0}"/>
                </a:ext>
              </a:extLst>
            </p:cNvPr>
            <p:cNvSpPr/>
            <p:nvPr/>
          </p:nvSpPr>
          <p:spPr>
            <a:xfrm>
              <a:off x="2039820" y="3094893"/>
              <a:ext cx="330584" cy="173142"/>
            </a:xfrm>
            <a:prstGeom prst="trapezoid">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Rounded Corners 11">
              <a:extLst>
                <a:ext uri="{FF2B5EF4-FFF2-40B4-BE49-F238E27FC236}">
                  <a16:creationId xmlns:a16="http://schemas.microsoft.com/office/drawing/2014/main" id="{3CDE1B6A-CF7A-40BC-B150-2852AC78A4C5}"/>
                </a:ext>
              </a:extLst>
            </p:cNvPr>
            <p:cNvSpPr/>
            <p:nvPr/>
          </p:nvSpPr>
          <p:spPr>
            <a:xfrm>
              <a:off x="1871002" y="1631853"/>
              <a:ext cx="689317" cy="1491175"/>
            </a:xfrm>
            <a:prstGeom prst="roundRect">
              <a:avLst>
                <a:gd name="adj" fmla="val 37075"/>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4E83232-CC54-4E1C-AF80-F2B3AF9B10A7}"/>
                </a:ext>
              </a:extLst>
            </p:cNvPr>
            <p:cNvSpPr/>
            <p:nvPr/>
          </p:nvSpPr>
          <p:spPr>
            <a:xfrm>
              <a:off x="1871002" y="1716261"/>
              <a:ext cx="689317" cy="436098"/>
            </a:xfrm>
            <a:prstGeom prst="rect">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0F6D042-B5B3-4BB6-A80C-18EAD087D9A3}"/>
                </a:ext>
              </a:extLst>
            </p:cNvPr>
            <p:cNvSpPr/>
            <p:nvPr/>
          </p:nvSpPr>
          <p:spPr>
            <a:xfrm>
              <a:off x="1871001" y="2574388"/>
              <a:ext cx="689317" cy="436098"/>
            </a:xfrm>
            <a:prstGeom prst="rect">
              <a:avLst/>
            </a:prstGeom>
            <a:gr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E2DCBEC0-D06F-43B2-B64A-A3308D09D2DA}"/>
              </a:ext>
            </a:extLst>
          </p:cNvPr>
          <p:cNvGrpSpPr/>
          <p:nvPr/>
        </p:nvGrpSpPr>
        <p:grpSpPr>
          <a:xfrm>
            <a:off x="5287966" y="984751"/>
            <a:ext cx="689317" cy="471261"/>
            <a:chOff x="4063217" y="2321175"/>
            <a:chExt cx="689317" cy="471261"/>
          </a:xfrm>
        </p:grpSpPr>
        <p:sp>
          <p:nvSpPr>
            <p:cNvPr id="15" name="Rectangle 14">
              <a:extLst>
                <a:ext uri="{FF2B5EF4-FFF2-40B4-BE49-F238E27FC236}">
                  <a16:creationId xmlns:a16="http://schemas.microsoft.com/office/drawing/2014/main" id="{7B127F8B-B595-4B7E-83FF-7804577E8357}"/>
                </a:ext>
              </a:extLst>
            </p:cNvPr>
            <p:cNvSpPr/>
            <p:nvPr/>
          </p:nvSpPr>
          <p:spPr>
            <a:xfrm>
              <a:off x="4063217" y="2574387"/>
              <a:ext cx="689317" cy="218049"/>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89201BC6-E6A1-45F5-B24A-9D67180DB1BC}"/>
                </a:ext>
              </a:extLst>
            </p:cNvPr>
            <p:cNvSpPr/>
            <p:nvPr/>
          </p:nvSpPr>
          <p:spPr>
            <a:xfrm>
              <a:off x="4234375" y="2321175"/>
              <a:ext cx="337625" cy="2180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Flowchart: Delay 32">
            <a:extLst>
              <a:ext uri="{FF2B5EF4-FFF2-40B4-BE49-F238E27FC236}">
                <a16:creationId xmlns:a16="http://schemas.microsoft.com/office/drawing/2014/main" id="{F9CEC2D8-A962-4FEA-BB16-E7509AB02D1C}"/>
              </a:ext>
            </a:extLst>
          </p:cNvPr>
          <p:cNvSpPr/>
          <p:nvPr/>
        </p:nvSpPr>
        <p:spPr>
          <a:xfrm rot="16200000">
            <a:off x="5320603" y="581282"/>
            <a:ext cx="626017" cy="687344"/>
          </a:xfrm>
          <a:prstGeom prst="flowChartDelay">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27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2684793F-9ACD-4132-BBD1-2ACC5A7C5DF6}"/>
              </a:ext>
            </a:extLst>
          </p:cNvPr>
          <p:cNvSpPr txBox="1"/>
          <p:nvPr/>
        </p:nvSpPr>
        <p:spPr>
          <a:xfrm>
            <a:off x="7469800" y="803144"/>
            <a:ext cx="3112168" cy="461665"/>
          </a:xfrm>
          <a:prstGeom prst="rect">
            <a:avLst/>
          </a:prstGeom>
          <a:noFill/>
        </p:spPr>
        <p:txBody>
          <a:bodyPr wrap="square" rtlCol="0">
            <a:spAutoFit/>
          </a:bodyPr>
          <a:lstStyle/>
          <a:p>
            <a:r>
              <a:rPr lang="en-US" sz="2400" dirty="0"/>
              <a:t>“Payload” for 2</a:t>
            </a:r>
            <a:r>
              <a:rPr lang="en-US" sz="2400" baseline="30000" dirty="0"/>
              <a:t>nd</a:t>
            </a:r>
            <a:r>
              <a:rPr lang="en-US" sz="2400" dirty="0"/>
              <a:t> Stage</a:t>
            </a:r>
          </a:p>
        </p:txBody>
      </p:sp>
      <p:sp>
        <p:nvSpPr>
          <p:cNvPr id="35" name="Left Brace 34">
            <a:extLst>
              <a:ext uri="{FF2B5EF4-FFF2-40B4-BE49-F238E27FC236}">
                <a16:creationId xmlns:a16="http://schemas.microsoft.com/office/drawing/2014/main" id="{48AA85E4-D28A-44AC-B480-F062AB861B5F}"/>
              </a:ext>
            </a:extLst>
          </p:cNvPr>
          <p:cNvSpPr/>
          <p:nvPr/>
        </p:nvSpPr>
        <p:spPr>
          <a:xfrm>
            <a:off x="4122821" y="611945"/>
            <a:ext cx="687345" cy="2792438"/>
          </a:xfrm>
          <a:prstGeom prst="leftBrace">
            <a:avLst>
              <a:gd name="adj1" fmla="val 15335"/>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Left Brace 35">
            <a:extLst>
              <a:ext uri="{FF2B5EF4-FFF2-40B4-BE49-F238E27FC236}">
                <a16:creationId xmlns:a16="http://schemas.microsoft.com/office/drawing/2014/main" id="{78FB612B-558A-4141-90AC-183BD56FA0BF}"/>
              </a:ext>
            </a:extLst>
          </p:cNvPr>
          <p:cNvSpPr/>
          <p:nvPr/>
        </p:nvSpPr>
        <p:spPr>
          <a:xfrm rot="10800000">
            <a:off x="6483217" y="611944"/>
            <a:ext cx="687345" cy="844067"/>
          </a:xfrm>
          <a:prstGeom prst="leftBrace">
            <a:avLst>
              <a:gd name="adj1" fmla="val 15335"/>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TextBox 36">
            <a:extLst>
              <a:ext uri="{FF2B5EF4-FFF2-40B4-BE49-F238E27FC236}">
                <a16:creationId xmlns:a16="http://schemas.microsoft.com/office/drawing/2014/main" id="{22464EAE-52D4-408C-B610-A0AC958F7E9E}"/>
              </a:ext>
            </a:extLst>
          </p:cNvPr>
          <p:cNvSpPr txBox="1"/>
          <p:nvPr/>
        </p:nvSpPr>
        <p:spPr>
          <a:xfrm>
            <a:off x="706280" y="1382531"/>
            <a:ext cx="3112168" cy="1200329"/>
          </a:xfrm>
          <a:prstGeom prst="rect">
            <a:avLst/>
          </a:prstGeom>
          <a:noFill/>
        </p:spPr>
        <p:txBody>
          <a:bodyPr wrap="square" rtlCol="0">
            <a:spAutoFit/>
          </a:bodyPr>
          <a:lstStyle/>
          <a:p>
            <a:r>
              <a:rPr lang="en-US" sz="2400" dirty="0"/>
              <a:t>The 2</a:t>
            </a:r>
            <a:r>
              <a:rPr lang="en-US" sz="2400" baseline="30000" dirty="0"/>
              <a:t>nd</a:t>
            </a:r>
            <a:r>
              <a:rPr lang="en-US" sz="2400" dirty="0"/>
              <a:t> Stage “Stage Weight” includes these major elements.</a:t>
            </a:r>
          </a:p>
        </p:txBody>
      </p:sp>
      <p:sp>
        <p:nvSpPr>
          <p:cNvPr id="38" name="TextBox 37">
            <a:extLst>
              <a:ext uri="{FF2B5EF4-FFF2-40B4-BE49-F238E27FC236}">
                <a16:creationId xmlns:a16="http://schemas.microsoft.com/office/drawing/2014/main" id="{2E185956-30E0-49B5-B255-1B0DA2FDB7F9}"/>
              </a:ext>
            </a:extLst>
          </p:cNvPr>
          <p:cNvSpPr txBox="1"/>
          <p:nvPr/>
        </p:nvSpPr>
        <p:spPr>
          <a:xfrm>
            <a:off x="6988407" y="2095980"/>
            <a:ext cx="4074954" cy="2308324"/>
          </a:xfrm>
          <a:prstGeom prst="rect">
            <a:avLst/>
          </a:prstGeom>
          <a:noFill/>
        </p:spPr>
        <p:txBody>
          <a:bodyPr wrap="square" rtlCol="0">
            <a:spAutoFit/>
          </a:bodyPr>
          <a:lstStyle/>
          <a:p>
            <a:r>
              <a:rPr lang="en-US" sz="2400" dirty="0"/>
              <a:t>The first set of calculations will estimate the combined weight of the payload (satellite and vehicle electronics) and the 2</a:t>
            </a:r>
            <a:r>
              <a:rPr lang="en-US" sz="2400" baseline="30000" dirty="0"/>
              <a:t>nd</a:t>
            </a:r>
            <a:r>
              <a:rPr lang="en-US" sz="2400" dirty="0"/>
              <a:t> stage motor, fuel tank, fuel, and structures.</a:t>
            </a:r>
          </a:p>
        </p:txBody>
      </p:sp>
    </p:spTree>
    <p:extLst>
      <p:ext uri="{BB962C8B-B14F-4D97-AF65-F5344CB8AC3E}">
        <p14:creationId xmlns:p14="http://schemas.microsoft.com/office/powerpoint/2010/main" val="2555080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47214EE1-E866-4B44-819D-A8E52ECCD423}"/>
              </a:ext>
            </a:extLst>
          </p:cNvPr>
          <p:cNvGrpSpPr/>
          <p:nvPr/>
        </p:nvGrpSpPr>
        <p:grpSpPr>
          <a:xfrm>
            <a:off x="5287966" y="1631853"/>
            <a:ext cx="689318" cy="1772530"/>
            <a:chOff x="1871001" y="1631853"/>
            <a:chExt cx="689318" cy="1772530"/>
          </a:xfrm>
        </p:grpSpPr>
        <p:sp>
          <p:nvSpPr>
            <p:cNvPr id="8" name="Trapezoid 7">
              <a:extLst>
                <a:ext uri="{FF2B5EF4-FFF2-40B4-BE49-F238E27FC236}">
                  <a16:creationId xmlns:a16="http://schemas.microsoft.com/office/drawing/2014/main" id="{EDD9EA92-1666-469E-8207-60C4F8DF5F3B}"/>
                </a:ext>
              </a:extLst>
            </p:cNvPr>
            <p:cNvSpPr/>
            <p:nvPr/>
          </p:nvSpPr>
          <p:spPr>
            <a:xfrm>
              <a:off x="2103118" y="3094894"/>
              <a:ext cx="253218" cy="309489"/>
            </a:xfrm>
            <a:prstGeom prst="trapezoid">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Rounded Corners 3">
              <a:extLst>
                <a:ext uri="{FF2B5EF4-FFF2-40B4-BE49-F238E27FC236}">
                  <a16:creationId xmlns:a16="http://schemas.microsoft.com/office/drawing/2014/main" id="{204DA55B-6108-4CB8-B62D-37479C6C3E4F}"/>
                </a:ext>
              </a:extLst>
            </p:cNvPr>
            <p:cNvSpPr/>
            <p:nvPr/>
          </p:nvSpPr>
          <p:spPr>
            <a:xfrm>
              <a:off x="1871002" y="1631853"/>
              <a:ext cx="689317" cy="1491175"/>
            </a:xfrm>
            <a:prstGeom prst="roundRect">
              <a:avLst>
                <a:gd name="adj" fmla="val 37075"/>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AFFC2BE2-C728-446D-B6F0-D933B2105739}"/>
                </a:ext>
              </a:extLst>
            </p:cNvPr>
            <p:cNvSpPr/>
            <p:nvPr/>
          </p:nvSpPr>
          <p:spPr>
            <a:xfrm>
              <a:off x="1871002" y="1716261"/>
              <a:ext cx="689317" cy="436098"/>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CBA5AED-ED17-4FCC-A115-E4CB03D060A0}"/>
                </a:ext>
              </a:extLst>
            </p:cNvPr>
            <p:cNvSpPr/>
            <p:nvPr/>
          </p:nvSpPr>
          <p:spPr>
            <a:xfrm>
              <a:off x="1871001" y="2574388"/>
              <a:ext cx="689317" cy="436098"/>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9">
            <a:extLst>
              <a:ext uri="{FF2B5EF4-FFF2-40B4-BE49-F238E27FC236}">
                <a16:creationId xmlns:a16="http://schemas.microsoft.com/office/drawing/2014/main" id="{29663C7C-80AF-49F2-8DD8-66BF3410B0AF}"/>
              </a:ext>
            </a:extLst>
          </p:cNvPr>
          <p:cNvGrpSpPr/>
          <p:nvPr/>
        </p:nvGrpSpPr>
        <p:grpSpPr>
          <a:xfrm>
            <a:off x="5289937" y="3545056"/>
            <a:ext cx="689318" cy="2700998"/>
            <a:chOff x="1871001" y="1631853"/>
            <a:chExt cx="689318" cy="1636182"/>
          </a:xfrm>
        </p:grpSpPr>
        <p:sp>
          <p:nvSpPr>
            <p:cNvPr id="11" name="Trapezoid 10">
              <a:extLst>
                <a:ext uri="{FF2B5EF4-FFF2-40B4-BE49-F238E27FC236}">
                  <a16:creationId xmlns:a16="http://schemas.microsoft.com/office/drawing/2014/main" id="{83103FE5-14AA-4F7B-979F-A1BC29E59DF0}"/>
                </a:ext>
              </a:extLst>
            </p:cNvPr>
            <p:cNvSpPr/>
            <p:nvPr/>
          </p:nvSpPr>
          <p:spPr>
            <a:xfrm>
              <a:off x="2039820" y="3094893"/>
              <a:ext cx="330584" cy="173142"/>
            </a:xfrm>
            <a:prstGeom prst="trapezoid">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Rounded Corners 11">
              <a:extLst>
                <a:ext uri="{FF2B5EF4-FFF2-40B4-BE49-F238E27FC236}">
                  <a16:creationId xmlns:a16="http://schemas.microsoft.com/office/drawing/2014/main" id="{3CDE1B6A-CF7A-40BC-B150-2852AC78A4C5}"/>
                </a:ext>
              </a:extLst>
            </p:cNvPr>
            <p:cNvSpPr/>
            <p:nvPr/>
          </p:nvSpPr>
          <p:spPr>
            <a:xfrm>
              <a:off x="1871002" y="1631853"/>
              <a:ext cx="689317" cy="1491175"/>
            </a:xfrm>
            <a:prstGeom prst="roundRect">
              <a:avLst>
                <a:gd name="adj" fmla="val 37075"/>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4E83232-CC54-4E1C-AF80-F2B3AF9B10A7}"/>
                </a:ext>
              </a:extLst>
            </p:cNvPr>
            <p:cNvSpPr/>
            <p:nvPr/>
          </p:nvSpPr>
          <p:spPr>
            <a:xfrm>
              <a:off x="1871002" y="1716261"/>
              <a:ext cx="689317" cy="436098"/>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0F6D042-B5B3-4BB6-A80C-18EAD087D9A3}"/>
                </a:ext>
              </a:extLst>
            </p:cNvPr>
            <p:cNvSpPr/>
            <p:nvPr/>
          </p:nvSpPr>
          <p:spPr>
            <a:xfrm>
              <a:off x="1871001" y="2574388"/>
              <a:ext cx="689317" cy="436098"/>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E2DCBEC0-D06F-43B2-B64A-A3308D09D2DA}"/>
              </a:ext>
            </a:extLst>
          </p:cNvPr>
          <p:cNvGrpSpPr/>
          <p:nvPr/>
        </p:nvGrpSpPr>
        <p:grpSpPr>
          <a:xfrm>
            <a:off x="5287966" y="984751"/>
            <a:ext cx="689317" cy="471261"/>
            <a:chOff x="4063217" y="2321175"/>
            <a:chExt cx="689317" cy="471261"/>
          </a:xfrm>
        </p:grpSpPr>
        <p:sp>
          <p:nvSpPr>
            <p:cNvPr id="15" name="Rectangle 14">
              <a:extLst>
                <a:ext uri="{FF2B5EF4-FFF2-40B4-BE49-F238E27FC236}">
                  <a16:creationId xmlns:a16="http://schemas.microsoft.com/office/drawing/2014/main" id="{7B127F8B-B595-4B7E-83FF-7804577E8357}"/>
                </a:ext>
              </a:extLst>
            </p:cNvPr>
            <p:cNvSpPr/>
            <p:nvPr/>
          </p:nvSpPr>
          <p:spPr>
            <a:xfrm>
              <a:off x="4063217" y="2574387"/>
              <a:ext cx="689317" cy="218049"/>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89201BC6-E6A1-45F5-B24A-9D67180DB1BC}"/>
                </a:ext>
              </a:extLst>
            </p:cNvPr>
            <p:cNvSpPr/>
            <p:nvPr/>
          </p:nvSpPr>
          <p:spPr>
            <a:xfrm>
              <a:off x="4234375" y="2321175"/>
              <a:ext cx="337625" cy="2180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Flowchart: Delay 32">
            <a:extLst>
              <a:ext uri="{FF2B5EF4-FFF2-40B4-BE49-F238E27FC236}">
                <a16:creationId xmlns:a16="http://schemas.microsoft.com/office/drawing/2014/main" id="{F9CEC2D8-A962-4FEA-BB16-E7509AB02D1C}"/>
              </a:ext>
            </a:extLst>
          </p:cNvPr>
          <p:cNvSpPr/>
          <p:nvPr/>
        </p:nvSpPr>
        <p:spPr>
          <a:xfrm rot="16200000">
            <a:off x="5320603" y="581282"/>
            <a:ext cx="626017" cy="687344"/>
          </a:xfrm>
          <a:prstGeom prst="flowChartDelay">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27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2684793F-9ACD-4132-BBD1-2ACC5A7C5DF6}"/>
              </a:ext>
            </a:extLst>
          </p:cNvPr>
          <p:cNvSpPr txBox="1"/>
          <p:nvPr/>
        </p:nvSpPr>
        <p:spPr>
          <a:xfrm>
            <a:off x="7650334" y="1777329"/>
            <a:ext cx="3112168" cy="461665"/>
          </a:xfrm>
          <a:prstGeom prst="rect">
            <a:avLst/>
          </a:prstGeom>
          <a:noFill/>
        </p:spPr>
        <p:txBody>
          <a:bodyPr wrap="square" rtlCol="0">
            <a:spAutoFit/>
          </a:bodyPr>
          <a:lstStyle/>
          <a:p>
            <a:r>
              <a:rPr lang="en-US" sz="2400" dirty="0"/>
              <a:t>“Payload” for 1</a:t>
            </a:r>
            <a:r>
              <a:rPr lang="en-US" sz="2400" baseline="30000" dirty="0"/>
              <a:t>st</a:t>
            </a:r>
            <a:r>
              <a:rPr lang="en-US" sz="2400" dirty="0"/>
              <a:t> Stage</a:t>
            </a:r>
          </a:p>
        </p:txBody>
      </p:sp>
      <p:sp>
        <p:nvSpPr>
          <p:cNvPr id="35" name="Left Brace 34">
            <a:extLst>
              <a:ext uri="{FF2B5EF4-FFF2-40B4-BE49-F238E27FC236}">
                <a16:creationId xmlns:a16="http://schemas.microsoft.com/office/drawing/2014/main" id="{48AA85E4-D28A-44AC-B480-F062AB861B5F}"/>
              </a:ext>
            </a:extLst>
          </p:cNvPr>
          <p:cNvSpPr/>
          <p:nvPr/>
        </p:nvSpPr>
        <p:spPr>
          <a:xfrm>
            <a:off x="4122821" y="611945"/>
            <a:ext cx="687345" cy="5634109"/>
          </a:xfrm>
          <a:prstGeom prst="leftBrace">
            <a:avLst>
              <a:gd name="adj1" fmla="val 15335"/>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Left Brace 35">
            <a:extLst>
              <a:ext uri="{FF2B5EF4-FFF2-40B4-BE49-F238E27FC236}">
                <a16:creationId xmlns:a16="http://schemas.microsoft.com/office/drawing/2014/main" id="{78FB612B-558A-4141-90AC-183BD56FA0BF}"/>
              </a:ext>
            </a:extLst>
          </p:cNvPr>
          <p:cNvSpPr/>
          <p:nvPr/>
        </p:nvSpPr>
        <p:spPr>
          <a:xfrm rot="10800000">
            <a:off x="6483216" y="611943"/>
            <a:ext cx="687345" cy="2792439"/>
          </a:xfrm>
          <a:prstGeom prst="leftBrace">
            <a:avLst>
              <a:gd name="adj1" fmla="val 15335"/>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TextBox 36">
            <a:extLst>
              <a:ext uri="{FF2B5EF4-FFF2-40B4-BE49-F238E27FC236}">
                <a16:creationId xmlns:a16="http://schemas.microsoft.com/office/drawing/2014/main" id="{22464EAE-52D4-408C-B610-A0AC958F7E9E}"/>
              </a:ext>
            </a:extLst>
          </p:cNvPr>
          <p:cNvSpPr txBox="1"/>
          <p:nvPr/>
        </p:nvSpPr>
        <p:spPr>
          <a:xfrm>
            <a:off x="735773" y="2090171"/>
            <a:ext cx="3112168" cy="3046988"/>
          </a:xfrm>
          <a:prstGeom prst="rect">
            <a:avLst/>
          </a:prstGeom>
          <a:noFill/>
        </p:spPr>
        <p:txBody>
          <a:bodyPr wrap="square" rtlCol="0">
            <a:spAutoFit/>
          </a:bodyPr>
          <a:lstStyle/>
          <a:p>
            <a:r>
              <a:rPr lang="en-US" sz="2400" dirty="0"/>
              <a:t>The 1</a:t>
            </a:r>
            <a:r>
              <a:rPr lang="en-US" sz="2400" baseline="30000" dirty="0"/>
              <a:t>st</a:t>
            </a:r>
            <a:r>
              <a:rPr lang="en-US" sz="2400" dirty="0"/>
              <a:t> Stage “Stage Weight” includes these major elements.</a:t>
            </a:r>
          </a:p>
          <a:p>
            <a:endParaRPr lang="en-US" sz="2400" dirty="0"/>
          </a:p>
          <a:p>
            <a:r>
              <a:rPr lang="en-US" sz="2400" dirty="0"/>
              <a:t>This also represents the total weight of the complete vehicle and satellite.</a:t>
            </a:r>
          </a:p>
        </p:txBody>
      </p:sp>
      <p:sp>
        <p:nvSpPr>
          <p:cNvPr id="38" name="TextBox 37">
            <a:extLst>
              <a:ext uri="{FF2B5EF4-FFF2-40B4-BE49-F238E27FC236}">
                <a16:creationId xmlns:a16="http://schemas.microsoft.com/office/drawing/2014/main" id="{2E185956-30E0-49B5-B255-1B0DA2FDB7F9}"/>
              </a:ext>
            </a:extLst>
          </p:cNvPr>
          <p:cNvSpPr txBox="1"/>
          <p:nvPr/>
        </p:nvSpPr>
        <p:spPr>
          <a:xfrm>
            <a:off x="7168941" y="3545056"/>
            <a:ext cx="4074954" cy="2677656"/>
          </a:xfrm>
          <a:prstGeom prst="rect">
            <a:avLst/>
          </a:prstGeom>
          <a:noFill/>
        </p:spPr>
        <p:txBody>
          <a:bodyPr wrap="square" rtlCol="0">
            <a:spAutoFit/>
          </a:bodyPr>
          <a:lstStyle/>
          <a:p>
            <a:r>
              <a:rPr lang="en-US" sz="2400" dirty="0"/>
              <a:t>The second set of calculations will estimate the combined weight of the payload (satellite and vehicle electronics); 2</a:t>
            </a:r>
            <a:r>
              <a:rPr lang="en-US" sz="2400" baseline="30000" dirty="0"/>
              <a:t>nd</a:t>
            </a:r>
            <a:r>
              <a:rPr lang="en-US" sz="2400" dirty="0"/>
              <a:t> stage motor, fuel tank fuel, and structures; and 1</a:t>
            </a:r>
            <a:r>
              <a:rPr lang="en-US" sz="2400" baseline="30000" dirty="0"/>
              <a:t>st</a:t>
            </a:r>
            <a:r>
              <a:rPr lang="en-US" sz="2400" dirty="0"/>
              <a:t> stage motor, fuel tank, fuel, and structures.</a:t>
            </a:r>
          </a:p>
        </p:txBody>
      </p:sp>
    </p:spTree>
    <p:extLst>
      <p:ext uri="{BB962C8B-B14F-4D97-AF65-F5344CB8AC3E}">
        <p14:creationId xmlns:p14="http://schemas.microsoft.com/office/powerpoint/2010/main" val="1710083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50DCF82-E22E-4EF0-8D48-4D1B72BF6117}"/>
              </a:ext>
            </a:extLst>
          </p:cNvPr>
          <p:cNvSpPr>
            <a:spLocks noGrp="1"/>
          </p:cNvSpPr>
          <p:nvPr>
            <p:ph type="sldNum" sz="quarter" idx="12"/>
          </p:nvPr>
        </p:nvSpPr>
        <p:spPr/>
        <p:txBody>
          <a:bodyPr/>
          <a:lstStyle/>
          <a:p>
            <a:fld id="{AFEDF2DE-8069-4AD7-A0D4-A67A33A6BC46}" type="slidenum">
              <a:rPr lang="en-US" smtClean="0"/>
              <a:t>15</a:t>
            </a:fld>
            <a:endParaRPr lang="en-US"/>
          </a:p>
        </p:txBody>
      </p:sp>
      <p:sp>
        <p:nvSpPr>
          <p:cNvPr id="3" name="TextBox 2">
            <a:extLst>
              <a:ext uri="{FF2B5EF4-FFF2-40B4-BE49-F238E27FC236}">
                <a16:creationId xmlns:a16="http://schemas.microsoft.com/office/drawing/2014/main" id="{06A082F6-A359-4877-A93E-B54B91A7C3B2}"/>
              </a:ext>
            </a:extLst>
          </p:cNvPr>
          <p:cNvSpPr txBox="1"/>
          <p:nvPr/>
        </p:nvSpPr>
        <p:spPr>
          <a:xfrm>
            <a:off x="1713914" y="2152356"/>
            <a:ext cx="8764172" cy="1815882"/>
          </a:xfrm>
          <a:prstGeom prst="rect">
            <a:avLst/>
          </a:prstGeom>
          <a:noFill/>
        </p:spPr>
        <p:txBody>
          <a:bodyPr wrap="square" rtlCol="0">
            <a:spAutoFit/>
          </a:bodyPr>
          <a:lstStyle/>
          <a:p>
            <a:pPr algn="ctr"/>
            <a:r>
              <a:rPr lang="en-US" sz="2800" dirty="0"/>
              <a:t>The following equations are known a the “Rocket Equations” and are used to estimate the weight of a rocket’s fuel and structure in order to achieve a specific orbital altitude.</a:t>
            </a:r>
          </a:p>
        </p:txBody>
      </p:sp>
    </p:spTree>
    <p:extLst>
      <p:ext uri="{BB962C8B-B14F-4D97-AF65-F5344CB8AC3E}">
        <p14:creationId xmlns:p14="http://schemas.microsoft.com/office/powerpoint/2010/main" val="2426711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D0424A-3FFC-4C2D-9F19-364B23E83ABD}"/>
              </a:ext>
            </a:extLst>
          </p:cNvPr>
          <p:cNvSpPr txBox="1"/>
          <p:nvPr/>
        </p:nvSpPr>
        <p:spPr>
          <a:xfrm>
            <a:off x="3479409" y="225083"/>
            <a:ext cx="5233182" cy="584775"/>
          </a:xfrm>
          <a:prstGeom prst="rect">
            <a:avLst/>
          </a:prstGeom>
          <a:noFill/>
        </p:spPr>
        <p:txBody>
          <a:bodyPr wrap="square" rtlCol="0">
            <a:spAutoFit/>
          </a:bodyPr>
          <a:lstStyle/>
          <a:p>
            <a:pPr algn="ctr"/>
            <a:r>
              <a:rPr lang="en-US" sz="3200" dirty="0"/>
              <a:t>Effective Exhaust Velocity (c)</a:t>
            </a:r>
          </a:p>
        </p:txBody>
      </p:sp>
      <p:sp>
        <p:nvSpPr>
          <p:cNvPr id="3" name="TextBox 2">
            <a:extLst>
              <a:ext uri="{FF2B5EF4-FFF2-40B4-BE49-F238E27FC236}">
                <a16:creationId xmlns:a16="http://schemas.microsoft.com/office/drawing/2014/main" id="{043E8372-F9BC-4D1A-BA1A-1C4013B5BD52}"/>
              </a:ext>
            </a:extLst>
          </p:cNvPr>
          <p:cNvSpPr txBox="1"/>
          <p:nvPr/>
        </p:nvSpPr>
        <p:spPr>
          <a:xfrm>
            <a:off x="844062" y="1041009"/>
            <a:ext cx="10509738" cy="1569660"/>
          </a:xfrm>
          <a:prstGeom prst="rect">
            <a:avLst/>
          </a:prstGeom>
          <a:noFill/>
        </p:spPr>
        <p:txBody>
          <a:bodyPr wrap="square" rtlCol="0">
            <a:spAutoFit/>
          </a:bodyPr>
          <a:lstStyle/>
          <a:p>
            <a:r>
              <a:rPr lang="en-US" sz="2400" dirty="0"/>
              <a:t>The overall size of an orbital launch vehicle is dictated in part by the “impetus” of the rocket motor(s).  The “impetus” is defined by how fast the exhaust gasses are exiting the rocket motor.  This is known as the </a:t>
            </a:r>
            <a:r>
              <a:rPr lang="en-US" sz="2400" b="1" dirty="0"/>
              <a:t>Effective Exhaust Velocity (c)</a:t>
            </a:r>
            <a:r>
              <a:rPr lang="en-US" sz="2400" dirty="0"/>
              <a:t> and it is calculated as follows: </a:t>
            </a:r>
          </a:p>
        </p:txBody>
      </p:sp>
      <p:sp>
        <p:nvSpPr>
          <p:cNvPr id="9" name="TextBox 8">
            <a:extLst>
              <a:ext uri="{FF2B5EF4-FFF2-40B4-BE49-F238E27FC236}">
                <a16:creationId xmlns:a16="http://schemas.microsoft.com/office/drawing/2014/main" id="{DEC656C2-CC87-4164-A428-DB697A26833C}"/>
              </a:ext>
            </a:extLst>
          </p:cNvPr>
          <p:cNvSpPr txBox="1"/>
          <p:nvPr/>
        </p:nvSpPr>
        <p:spPr>
          <a:xfrm>
            <a:off x="2730301" y="3156059"/>
            <a:ext cx="6731397" cy="1200329"/>
          </a:xfrm>
          <a:prstGeom prst="rect">
            <a:avLst/>
          </a:prstGeom>
          <a:noFill/>
        </p:spPr>
        <p:txBody>
          <a:bodyPr wrap="square" rtlCol="0">
            <a:spAutoFit/>
          </a:bodyPr>
          <a:lstStyle/>
          <a:p>
            <a:r>
              <a:rPr lang="en-US" sz="2400" b="1" dirty="0">
                <a:solidFill>
                  <a:srgbClr val="0070C0"/>
                </a:solidFill>
              </a:rPr>
              <a:t>c   =    Gravity Accel   *   Engine Specific Impulse</a:t>
            </a:r>
          </a:p>
          <a:p>
            <a:endParaRPr lang="en-US" sz="2400" b="1" dirty="0">
              <a:solidFill>
                <a:srgbClr val="0070C0"/>
              </a:solidFill>
            </a:endParaRPr>
          </a:p>
          <a:p>
            <a:r>
              <a:rPr lang="en-US" sz="2400" b="1" dirty="0">
                <a:solidFill>
                  <a:srgbClr val="0070C0"/>
                </a:solidFill>
              </a:rPr>
              <a:t>c   =    g   *   ISP</a:t>
            </a:r>
          </a:p>
        </p:txBody>
      </p:sp>
      <p:sp>
        <p:nvSpPr>
          <p:cNvPr id="10" name="Slide Number Placeholder 9">
            <a:extLst>
              <a:ext uri="{FF2B5EF4-FFF2-40B4-BE49-F238E27FC236}">
                <a16:creationId xmlns:a16="http://schemas.microsoft.com/office/drawing/2014/main" id="{2E8D86FA-2478-4740-8C01-F5EA9C65227E}"/>
              </a:ext>
            </a:extLst>
          </p:cNvPr>
          <p:cNvSpPr>
            <a:spLocks noGrp="1"/>
          </p:cNvSpPr>
          <p:nvPr>
            <p:ph type="sldNum" sz="quarter" idx="12"/>
          </p:nvPr>
        </p:nvSpPr>
        <p:spPr/>
        <p:txBody>
          <a:bodyPr/>
          <a:lstStyle/>
          <a:p>
            <a:fld id="{AFEDF2DE-8069-4AD7-A0D4-A67A33A6BC46}" type="slidenum">
              <a:rPr lang="en-US" smtClean="0"/>
              <a:t>16</a:t>
            </a:fld>
            <a:endParaRPr lang="en-US"/>
          </a:p>
        </p:txBody>
      </p:sp>
      <p:sp>
        <p:nvSpPr>
          <p:cNvPr id="11" name="TextBox 10">
            <a:extLst>
              <a:ext uri="{FF2B5EF4-FFF2-40B4-BE49-F238E27FC236}">
                <a16:creationId xmlns:a16="http://schemas.microsoft.com/office/drawing/2014/main" id="{BF01CE28-6D5E-45F6-BD1A-8E02BF00C986}"/>
              </a:ext>
            </a:extLst>
          </p:cNvPr>
          <p:cNvSpPr txBox="1"/>
          <p:nvPr/>
        </p:nvSpPr>
        <p:spPr>
          <a:xfrm>
            <a:off x="1270781" y="4979963"/>
            <a:ext cx="9814560" cy="830997"/>
          </a:xfrm>
          <a:prstGeom prst="rect">
            <a:avLst/>
          </a:prstGeom>
          <a:noFill/>
        </p:spPr>
        <p:txBody>
          <a:bodyPr wrap="square" rtlCol="0">
            <a:spAutoFit/>
          </a:bodyPr>
          <a:lstStyle/>
          <a:p>
            <a:r>
              <a:rPr lang="en-US" sz="2400" dirty="0"/>
              <a:t>“g” is the acceleration due to gravity and the ISP is the specific impulse of the rocket motor(s) - see next slide.</a:t>
            </a:r>
          </a:p>
        </p:txBody>
      </p:sp>
    </p:spTree>
    <p:extLst>
      <p:ext uri="{BB962C8B-B14F-4D97-AF65-F5344CB8AC3E}">
        <p14:creationId xmlns:p14="http://schemas.microsoft.com/office/powerpoint/2010/main" val="222007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4E00E7C-0B3F-4617-8DD6-81490D76C165}"/>
              </a:ext>
            </a:extLst>
          </p:cNvPr>
          <p:cNvSpPr txBox="1"/>
          <p:nvPr/>
        </p:nvSpPr>
        <p:spPr>
          <a:xfrm>
            <a:off x="3479409" y="225083"/>
            <a:ext cx="5233182" cy="584775"/>
          </a:xfrm>
          <a:prstGeom prst="rect">
            <a:avLst/>
          </a:prstGeom>
          <a:noFill/>
        </p:spPr>
        <p:txBody>
          <a:bodyPr wrap="square" rtlCol="0">
            <a:spAutoFit/>
          </a:bodyPr>
          <a:lstStyle/>
          <a:p>
            <a:pPr algn="ctr"/>
            <a:r>
              <a:rPr lang="en-US" sz="3200" dirty="0"/>
              <a:t>Specific Impulse (ISP)</a:t>
            </a:r>
          </a:p>
        </p:txBody>
      </p:sp>
      <p:graphicFrame>
        <p:nvGraphicFramePr>
          <p:cNvPr id="3" name="Table 2">
            <a:extLst>
              <a:ext uri="{FF2B5EF4-FFF2-40B4-BE49-F238E27FC236}">
                <a16:creationId xmlns:a16="http://schemas.microsoft.com/office/drawing/2014/main" id="{A606ED24-B88B-4260-9298-06235F7ED154}"/>
              </a:ext>
            </a:extLst>
          </p:cNvPr>
          <p:cNvGraphicFramePr>
            <a:graphicFrameLocks noGrp="1"/>
          </p:cNvGraphicFramePr>
          <p:nvPr>
            <p:extLst>
              <p:ext uri="{D42A27DB-BD31-4B8C-83A1-F6EECF244321}">
                <p14:modId xmlns:p14="http://schemas.microsoft.com/office/powerpoint/2010/main" val="431275782"/>
              </p:ext>
            </p:extLst>
          </p:nvPr>
        </p:nvGraphicFramePr>
        <p:xfrm>
          <a:off x="2032000" y="2984563"/>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511398928"/>
                    </a:ext>
                  </a:extLst>
                </a:gridCol>
                <a:gridCol w="4064000">
                  <a:extLst>
                    <a:ext uri="{9D8B030D-6E8A-4147-A177-3AD203B41FA5}">
                      <a16:colId xmlns:a16="http://schemas.microsoft.com/office/drawing/2014/main" val="2102552545"/>
                    </a:ext>
                  </a:extLst>
                </a:gridCol>
              </a:tblGrid>
              <a:tr h="370840">
                <a:tc>
                  <a:txBody>
                    <a:bodyPr/>
                    <a:lstStyle/>
                    <a:p>
                      <a:pPr algn="ctr"/>
                      <a:r>
                        <a:rPr lang="en-US" sz="2400" dirty="0"/>
                        <a:t>Rocket Motor Type</a:t>
                      </a:r>
                    </a:p>
                  </a:txBody>
                  <a:tcPr/>
                </a:tc>
                <a:tc>
                  <a:txBody>
                    <a:bodyPr/>
                    <a:lstStyle/>
                    <a:p>
                      <a:pPr algn="ctr"/>
                      <a:r>
                        <a:rPr lang="en-US" sz="2400" dirty="0"/>
                        <a:t>Specific Impulse (ISP)</a:t>
                      </a:r>
                    </a:p>
                  </a:txBody>
                  <a:tcPr/>
                </a:tc>
                <a:extLst>
                  <a:ext uri="{0D108BD9-81ED-4DB2-BD59-A6C34878D82A}">
                    <a16:rowId xmlns:a16="http://schemas.microsoft.com/office/drawing/2014/main" val="4157316634"/>
                  </a:ext>
                </a:extLst>
              </a:tr>
              <a:tr h="370840">
                <a:tc>
                  <a:txBody>
                    <a:bodyPr/>
                    <a:lstStyle/>
                    <a:p>
                      <a:pPr algn="ctr"/>
                      <a:r>
                        <a:rPr lang="en-US" sz="2400" dirty="0"/>
                        <a:t>Solid</a:t>
                      </a:r>
                    </a:p>
                  </a:txBody>
                  <a:tcPr/>
                </a:tc>
                <a:tc>
                  <a:txBody>
                    <a:bodyPr/>
                    <a:lstStyle/>
                    <a:p>
                      <a:pPr algn="ctr"/>
                      <a:r>
                        <a:rPr lang="en-US" sz="2400" dirty="0"/>
                        <a:t>230 – 280  (sec)</a:t>
                      </a:r>
                    </a:p>
                  </a:txBody>
                  <a:tcPr/>
                </a:tc>
                <a:extLst>
                  <a:ext uri="{0D108BD9-81ED-4DB2-BD59-A6C34878D82A}">
                    <a16:rowId xmlns:a16="http://schemas.microsoft.com/office/drawing/2014/main" val="393323547"/>
                  </a:ext>
                </a:extLst>
              </a:tr>
              <a:tr h="370840">
                <a:tc>
                  <a:txBody>
                    <a:bodyPr/>
                    <a:lstStyle/>
                    <a:p>
                      <a:pPr algn="ctr"/>
                      <a:r>
                        <a:rPr lang="en-US" sz="2400" dirty="0"/>
                        <a:t>Liquid</a:t>
                      </a:r>
                    </a:p>
                  </a:txBody>
                  <a:tcPr/>
                </a:tc>
                <a:tc>
                  <a:txBody>
                    <a:bodyPr/>
                    <a:lstStyle/>
                    <a:p>
                      <a:pPr algn="ctr"/>
                      <a:r>
                        <a:rPr lang="en-US" sz="2400" dirty="0"/>
                        <a:t>300 – 420  (sec)</a:t>
                      </a:r>
                    </a:p>
                  </a:txBody>
                  <a:tcPr/>
                </a:tc>
                <a:extLst>
                  <a:ext uri="{0D108BD9-81ED-4DB2-BD59-A6C34878D82A}">
                    <a16:rowId xmlns:a16="http://schemas.microsoft.com/office/drawing/2014/main" val="1821010806"/>
                  </a:ext>
                </a:extLst>
              </a:tr>
              <a:tr h="370840">
                <a:tc>
                  <a:txBody>
                    <a:bodyPr/>
                    <a:lstStyle/>
                    <a:p>
                      <a:pPr algn="ctr"/>
                      <a:r>
                        <a:rPr lang="en-US" sz="2400" dirty="0"/>
                        <a:t>Hybrid</a:t>
                      </a:r>
                    </a:p>
                  </a:txBody>
                  <a:tcPr/>
                </a:tc>
                <a:tc>
                  <a:txBody>
                    <a:bodyPr/>
                    <a:lstStyle/>
                    <a:p>
                      <a:pPr algn="ctr"/>
                      <a:r>
                        <a:rPr lang="en-US" sz="2400" dirty="0"/>
                        <a:t>280 – 350  (sec)</a:t>
                      </a:r>
                    </a:p>
                  </a:txBody>
                  <a:tcPr/>
                </a:tc>
                <a:extLst>
                  <a:ext uri="{0D108BD9-81ED-4DB2-BD59-A6C34878D82A}">
                    <a16:rowId xmlns:a16="http://schemas.microsoft.com/office/drawing/2014/main" val="2250348132"/>
                  </a:ext>
                </a:extLst>
              </a:tr>
            </a:tbl>
          </a:graphicData>
        </a:graphic>
      </p:graphicFrame>
      <p:sp>
        <p:nvSpPr>
          <p:cNvPr id="4" name="TextBox 3">
            <a:extLst>
              <a:ext uri="{FF2B5EF4-FFF2-40B4-BE49-F238E27FC236}">
                <a16:creationId xmlns:a16="http://schemas.microsoft.com/office/drawing/2014/main" id="{AB3D7807-B328-4FC8-9FE5-C711B9422D13}"/>
              </a:ext>
            </a:extLst>
          </p:cNvPr>
          <p:cNvSpPr txBox="1"/>
          <p:nvPr/>
        </p:nvSpPr>
        <p:spPr>
          <a:xfrm>
            <a:off x="815926" y="1041009"/>
            <a:ext cx="10537874" cy="1569660"/>
          </a:xfrm>
          <a:prstGeom prst="rect">
            <a:avLst/>
          </a:prstGeom>
          <a:noFill/>
        </p:spPr>
        <p:txBody>
          <a:bodyPr wrap="square" rtlCol="0">
            <a:spAutoFit/>
          </a:bodyPr>
          <a:lstStyle/>
          <a:p>
            <a:r>
              <a:rPr lang="en-US" sz="2400" dirty="0"/>
              <a:t>This parameter defines the “energy rating” of the rocket motor.  The Total Impulse is the area under the Thrust vs. Time curve.  Specific Impulse is the Total Impulse divided by the fuel weight that the motor burns.  The higher the ISP the more energetic the rocket motor…</a:t>
            </a:r>
          </a:p>
        </p:txBody>
      </p:sp>
      <p:sp>
        <p:nvSpPr>
          <p:cNvPr id="5" name="Slide Number Placeholder 4">
            <a:extLst>
              <a:ext uri="{FF2B5EF4-FFF2-40B4-BE49-F238E27FC236}">
                <a16:creationId xmlns:a16="http://schemas.microsoft.com/office/drawing/2014/main" id="{D6DD0AED-71CB-4C78-BC67-36C146248E1A}"/>
              </a:ext>
            </a:extLst>
          </p:cNvPr>
          <p:cNvSpPr>
            <a:spLocks noGrp="1"/>
          </p:cNvSpPr>
          <p:nvPr>
            <p:ph type="sldNum" sz="quarter" idx="12"/>
          </p:nvPr>
        </p:nvSpPr>
        <p:spPr/>
        <p:txBody>
          <a:bodyPr/>
          <a:lstStyle/>
          <a:p>
            <a:fld id="{AFEDF2DE-8069-4AD7-A0D4-A67A33A6BC46}" type="slidenum">
              <a:rPr lang="en-US" smtClean="0"/>
              <a:t>17</a:t>
            </a:fld>
            <a:endParaRPr lang="en-US"/>
          </a:p>
        </p:txBody>
      </p:sp>
      <p:sp>
        <p:nvSpPr>
          <p:cNvPr id="6" name="TextBox 5">
            <a:extLst>
              <a:ext uri="{FF2B5EF4-FFF2-40B4-BE49-F238E27FC236}">
                <a16:creationId xmlns:a16="http://schemas.microsoft.com/office/drawing/2014/main" id="{4E973EFD-A8D1-4295-977F-1DA1B6A5A82D}"/>
              </a:ext>
            </a:extLst>
          </p:cNvPr>
          <p:cNvSpPr txBox="1"/>
          <p:nvPr/>
        </p:nvSpPr>
        <p:spPr>
          <a:xfrm>
            <a:off x="815926" y="5317588"/>
            <a:ext cx="10537873" cy="461665"/>
          </a:xfrm>
          <a:prstGeom prst="rect">
            <a:avLst/>
          </a:prstGeom>
          <a:noFill/>
        </p:spPr>
        <p:txBody>
          <a:bodyPr wrap="square" rtlCol="0">
            <a:spAutoFit/>
          </a:bodyPr>
          <a:lstStyle/>
          <a:p>
            <a:r>
              <a:rPr lang="en-US" sz="2400" dirty="0"/>
              <a:t>From this table you can see that liquid rocket motors tend to be the most powerful.</a:t>
            </a:r>
          </a:p>
        </p:txBody>
      </p:sp>
    </p:spTree>
    <p:extLst>
      <p:ext uri="{BB962C8B-B14F-4D97-AF65-F5344CB8AC3E}">
        <p14:creationId xmlns:p14="http://schemas.microsoft.com/office/powerpoint/2010/main" val="2817842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69BE4A3-1174-45B1-9519-BD6FA8ECB94A}"/>
              </a:ext>
            </a:extLst>
          </p:cNvPr>
          <p:cNvSpPr txBox="1"/>
          <p:nvPr/>
        </p:nvSpPr>
        <p:spPr>
          <a:xfrm>
            <a:off x="2198074" y="3187452"/>
            <a:ext cx="4526006" cy="2677656"/>
          </a:xfrm>
          <a:prstGeom prst="rect">
            <a:avLst/>
          </a:prstGeom>
          <a:noFill/>
        </p:spPr>
        <p:txBody>
          <a:bodyPr wrap="square" rtlCol="0">
            <a:spAutoFit/>
          </a:bodyPr>
          <a:lstStyle/>
          <a:p>
            <a:r>
              <a:rPr lang="en-US" sz="2400" b="1" dirty="0">
                <a:solidFill>
                  <a:srgbClr val="0070C0"/>
                </a:solidFill>
              </a:rPr>
              <a:t>                            ∆V</a:t>
            </a:r>
          </a:p>
          <a:p>
            <a:r>
              <a:rPr lang="en-US" sz="2400" b="1" dirty="0">
                <a:solidFill>
                  <a:srgbClr val="0070C0"/>
                </a:solidFill>
              </a:rPr>
              <a:t>MR   =     ln</a:t>
            </a:r>
            <a:r>
              <a:rPr lang="en-US" sz="2400" b="1" baseline="30000" dirty="0">
                <a:solidFill>
                  <a:srgbClr val="0070C0"/>
                </a:solidFill>
              </a:rPr>
              <a:t>-1</a:t>
            </a:r>
            <a:r>
              <a:rPr lang="en-US" sz="2400" b="1" dirty="0">
                <a:solidFill>
                  <a:srgbClr val="0070C0"/>
                </a:solidFill>
              </a:rPr>
              <a:t>   --------</a:t>
            </a:r>
          </a:p>
          <a:p>
            <a:r>
              <a:rPr lang="en-US" sz="2400" b="1" dirty="0">
                <a:solidFill>
                  <a:srgbClr val="0070C0"/>
                </a:solidFill>
              </a:rPr>
              <a:t>                             c</a:t>
            </a:r>
          </a:p>
          <a:p>
            <a:endParaRPr lang="en-US" sz="2400" b="1" dirty="0">
              <a:solidFill>
                <a:srgbClr val="0070C0"/>
              </a:solidFill>
            </a:endParaRPr>
          </a:p>
          <a:p>
            <a:r>
              <a:rPr lang="en-US" sz="2400" b="1" dirty="0">
                <a:solidFill>
                  <a:srgbClr val="0070C0"/>
                </a:solidFill>
              </a:rPr>
              <a:t>         =     e </a:t>
            </a:r>
            <a:r>
              <a:rPr lang="en-US" sz="2400" b="1" baseline="74000" dirty="0">
                <a:solidFill>
                  <a:srgbClr val="0070C0"/>
                </a:solidFill>
              </a:rPr>
              <a:t>(∆V/c)</a:t>
            </a:r>
            <a:r>
              <a:rPr lang="en-US" sz="2400" b="1" dirty="0">
                <a:solidFill>
                  <a:srgbClr val="0070C0"/>
                </a:solidFill>
              </a:rPr>
              <a:t>  </a:t>
            </a:r>
          </a:p>
          <a:p>
            <a:endParaRPr lang="en-US" sz="2400" b="1" dirty="0">
              <a:solidFill>
                <a:srgbClr val="0070C0"/>
              </a:solidFill>
            </a:endParaRPr>
          </a:p>
          <a:p>
            <a:r>
              <a:rPr lang="en-US" sz="2400" b="1" dirty="0">
                <a:solidFill>
                  <a:srgbClr val="0070C0"/>
                </a:solidFill>
              </a:rPr>
              <a:t>MR   =      2.718 </a:t>
            </a:r>
            <a:r>
              <a:rPr lang="en-US" sz="2400" b="1" baseline="74000" dirty="0">
                <a:solidFill>
                  <a:srgbClr val="0070C0"/>
                </a:solidFill>
              </a:rPr>
              <a:t>(∆V/c)   </a:t>
            </a:r>
            <a:endParaRPr lang="en-US" sz="2400" b="1" dirty="0">
              <a:solidFill>
                <a:srgbClr val="0070C0"/>
              </a:solidFill>
            </a:endParaRPr>
          </a:p>
        </p:txBody>
      </p:sp>
      <p:sp>
        <p:nvSpPr>
          <p:cNvPr id="3" name="TextBox 2">
            <a:extLst>
              <a:ext uri="{FF2B5EF4-FFF2-40B4-BE49-F238E27FC236}">
                <a16:creationId xmlns:a16="http://schemas.microsoft.com/office/drawing/2014/main" id="{F964B893-CF9B-4EFF-9E5E-2569C2474931}"/>
              </a:ext>
            </a:extLst>
          </p:cNvPr>
          <p:cNvSpPr txBox="1"/>
          <p:nvPr/>
        </p:nvSpPr>
        <p:spPr>
          <a:xfrm>
            <a:off x="3479409" y="225083"/>
            <a:ext cx="5233182" cy="584775"/>
          </a:xfrm>
          <a:prstGeom prst="rect">
            <a:avLst/>
          </a:prstGeom>
          <a:noFill/>
        </p:spPr>
        <p:txBody>
          <a:bodyPr wrap="square" rtlCol="0">
            <a:spAutoFit/>
          </a:bodyPr>
          <a:lstStyle/>
          <a:p>
            <a:pPr algn="ctr"/>
            <a:r>
              <a:rPr lang="en-US" sz="3200" dirty="0"/>
              <a:t>Stage Mass Ratio (MR)</a:t>
            </a:r>
          </a:p>
        </p:txBody>
      </p:sp>
      <p:sp>
        <p:nvSpPr>
          <p:cNvPr id="4" name="Slide Number Placeholder 3">
            <a:extLst>
              <a:ext uri="{FF2B5EF4-FFF2-40B4-BE49-F238E27FC236}">
                <a16:creationId xmlns:a16="http://schemas.microsoft.com/office/drawing/2014/main" id="{DFC0B88C-684A-483E-87A4-764B0813D565}"/>
              </a:ext>
            </a:extLst>
          </p:cNvPr>
          <p:cNvSpPr>
            <a:spLocks noGrp="1"/>
          </p:cNvSpPr>
          <p:nvPr>
            <p:ph type="sldNum" sz="quarter" idx="12"/>
          </p:nvPr>
        </p:nvSpPr>
        <p:spPr/>
        <p:txBody>
          <a:bodyPr/>
          <a:lstStyle/>
          <a:p>
            <a:fld id="{AFEDF2DE-8069-4AD7-A0D4-A67A33A6BC46}" type="slidenum">
              <a:rPr lang="en-US" smtClean="0"/>
              <a:t>18</a:t>
            </a:fld>
            <a:endParaRPr lang="en-US"/>
          </a:p>
        </p:txBody>
      </p:sp>
      <p:sp>
        <p:nvSpPr>
          <p:cNvPr id="5" name="TextBox 4">
            <a:extLst>
              <a:ext uri="{FF2B5EF4-FFF2-40B4-BE49-F238E27FC236}">
                <a16:creationId xmlns:a16="http://schemas.microsoft.com/office/drawing/2014/main" id="{26639C92-BAD5-41E6-A97A-607AA3EC5621}"/>
              </a:ext>
            </a:extLst>
          </p:cNvPr>
          <p:cNvSpPr txBox="1"/>
          <p:nvPr/>
        </p:nvSpPr>
        <p:spPr>
          <a:xfrm>
            <a:off x="6518031" y="3710672"/>
            <a:ext cx="3906129" cy="1323439"/>
          </a:xfrm>
          <a:prstGeom prst="rect">
            <a:avLst/>
          </a:prstGeom>
          <a:noFill/>
        </p:spPr>
        <p:txBody>
          <a:bodyPr wrap="square" rtlCol="0">
            <a:spAutoFit/>
          </a:bodyPr>
          <a:lstStyle/>
          <a:p>
            <a:r>
              <a:rPr lang="en-US" sz="2000" dirty="0"/>
              <a:t>The term  </a:t>
            </a:r>
            <a:r>
              <a:rPr lang="en-US" sz="2000" b="1" dirty="0">
                <a:solidFill>
                  <a:srgbClr val="0070C0"/>
                </a:solidFill>
              </a:rPr>
              <a:t>ln</a:t>
            </a:r>
            <a:r>
              <a:rPr lang="en-US" sz="2000" b="1" baseline="30000" dirty="0">
                <a:solidFill>
                  <a:srgbClr val="0070C0"/>
                </a:solidFill>
              </a:rPr>
              <a:t>-1</a:t>
            </a:r>
            <a:r>
              <a:rPr lang="en-US" sz="2000" dirty="0"/>
              <a:t>  is the “inverse natural log”.  It is left to the student to refresh their memory on how this term becomes </a:t>
            </a:r>
            <a:r>
              <a:rPr lang="en-US" sz="2000" b="1" dirty="0">
                <a:solidFill>
                  <a:srgbClr val="0070C0"/>
                </a:solidFill>
              </a:rPr>
              <a:t>2.718 </a:t>
            </a:r>
            <a:r>
              <a:rPr lang="en-US" sz="2000" b="1" baseline="54000" dirty="0">
                <a:solidFill>
                  <a:srgbClr val="0070C0"/>
                </a:solidFill>
              </a:rPr>
              <a:t>(∆V/c)</a:t>
            </a:r>
            <a:endParaRPr lang="en-US" sz="2000" dirty="0"/>
          </a:p>
        </p:txBody>
      </p:sp>
      <p:sp>
        <p:nvSpPr>
          <p:cNvPr id="6" name="TextBox 5">
            <a:extLst>
              <a:ext uri="{FF2B5EF4-FFF2-40B4-BE49-F238E27FC236}">
                <a16:creationId xmlns:a16="http://schemas.microsoft.com/office/drawing/2014/main" id="{3EDF1332-5C34-46F0-B100-DBC901606D4B}"/>
              </a:ext>
            </a:extLst>
          </p:cNvPr>
          <p:cNvSpPr txBox="1"/>
          <p:nvPr/>
        </p:nvSpPr>
        <p:spPr>
          <a:xfrm>
            <a:off x="963400" y="1137306"/>
            <a:ext cx="9742114" cy="1569660"/>
          </a:xfrm>
          <a:prstGeom prst="rect">
            <a:avLst/>
          </a:prstGeom>
          <a:noFill/>
        </p:spPr>
        <p:txBody>
          <a:bodyPr wrap="square" rtlCol="0">
            <a:spAutoFit/>
          </a:bodyPr>
          <a:lstStyle/>
          <a:p>
            <a:r>
              <a:rPr lang="en-US" sz="2400" dirty="0"/>
              <a:t>This term represents the ratio of the total initial mass (weight) of the rocket stage to the final mass (weight) of the rocket stage after the fuel is expended.  So, </a:t>
            </a:r>
            <a:r>
              <a:rPr lang="en-US" sz="2400" dirty="0">
                <a:solidFill>
                  <a:srgbClr val="0070C0"/>
                </a:solidFill>
              </a:rPr>
              <a:t>MR = ( Mass</a:t>
            </a:r>
            <a:r>
              <a:rPr lang="en-US" sz="2400" baseline="-25000" dirty="0">
                <a:solidFill>
                  <a:srgbClr val="0070C0"/>
                </a:solidFill>
              </a:rPr>
              <a:t>Fueled</a:t>
            </a:r>
            <a:r>
              <a:rPr lang="en-US" sz="2400" dirty="0">
                <a:solidFill>
                  <a:srgbClr val="0070C0"/>
                </a:solidFill>
              </a:rPr>
              <a:t> / Mass</a:t>
            </a:r>
            <a:r>
              <a:rPr lang="en-US" sz="2400" baseline="-25000" dirty="0">
                <a:solidFill>
                  <a:srgbClr val="0070C0"/>
                </a:solidFill>
              </a:rPr>
              <a:t>Empty</a:t>
            </a:r>
            <a:r>
              <a:rPr lang="en-US" sz="2400" dirty="0">
                <a:solidFill>
                  <a:srgbClr val="0070C0"/>
                </a:solidFill>
              </a:rPr>
              <a:t> )</a:t>
            </a:r>
            <a:r>
              <a:rPr lang="en-US" sz="2400" dirty="0"/>
              <a:t>.   The actual masses are not known, but the following equation can be used to determine the ratio:    </a:t>
            </a:r>
          </a:p>
        </p:txBody>
      </p:sp>
    </p:spTree>
    <p:extLst>
      <p:ext uri="{BB962C8B-B14F-4D97-AF65-F5344CB8AC3E}">
        <p14:creationId xmlns:p14="http://schemas.microsoft.com/office/powerpoint/2010/main" val="440289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D0424A-3FFC-4C2D-9F19-364B23E83ABD}"/>
              </a:ext>
            </a:extLst>
          </p:cNvPr>
          <p:cNvSpPr txBox="1"/>
          <p:nvPr/>
        </p:nvSpPr>
        <p:spPr>
          <a:xfrm>
            <a:off x="2799470" y="240790"/>
            <a:ext cx="6593059" cy="584775"/>
          </a:xfrm>
          <a:prstGeom prst="rect">
            <a:avLst/>
          </a:prstGeom>
          <a:noFill/>
        </p:spPr>
        <p:txBody>
          <a:bodyPr wrap="square" rtlCol="0">
            <a:spAutoFit/>
          </a:bodyPr>
          <a:lstStyle/>
          <a:p>
            <a:pPr algn="ctr"/>
            <a:r>
              <a:rPr lang="en-US" sz="3200" dirty="0"/>
              <a:t>Fuel Mass Fraction (MF)</a:t>
            </a:r>
          </a:p>
        </p:txBody>
      </p:sp>
      <p:sp>
        <p:nvSpPr>
          <p:cNvPr id="3" name="TextBox 2">
            <a:extLst>
              <a:ext uri="{FF2B5EF4-FFF2-40B4-BE49-F238E27FC236}">
                <a16:creationId xmlns:a16="http://schemas.microsoft.com/office/drawing/2014/main" id="{043E8372-F9BC-4D1A-BA1A-1C4013B5BD52}"/>
              </a:ext>
            </a:extLst>
          </p:cNvPr>
          <p:cNvSpPr txBox="1"/>
          <p:nvPr/>
        </p:nvSpPr>
        <p:spPr>
          <a:xfrm>
            <a:off x="872196" y="949569"/>
            <a:ext cx="10199077" cy="1569660"/>
          </a:xfrm>
          <a:prstGeom prst="rect">
            <a:avLst/>
          </a:prstGeom>
          <a:noFill/>
        </p:spPr>
        <p:txBody>
          <a:bodyPr wrap="square" rtlCol="0">
            <a:spAutoFit/>
          </a:bodyPr>
          <a:lstStyle/>
          <a:p>
            <a:r>
              <a:rPr lang="en-US" sz="2400" dirty="0"/>
              <a:t>The weight of the fuel needed for a particular stage is estimated as a function of the Stage Mass Ratio (MR).  The MF is the ratio of the fuel weight and the total stage weight (thus, </a:t>
            </a:r>
            <a:r>
              <a:rPr lang="en-US" sz="2400" dirty="0">
                <a:solidFill>
                  <a:srgbClr val="0070C0"/>
                </a:solidFill>
              </a:rPr>
              <a:t>MF = Fuel Weight / Stage Weight </a:t>
            </a:r>
            <a:r>
              <a:rPr lang="en-US" sz="2400" dirty="0"/>
              <a:t>).  Since we don’t know these weights at this point we can calculate the MF using the following equation:  </a:t>
            </a:r>
          </a:p>
        </p:txBody>
      </p:sp>
      <p:sp>
        <p:nvSpPr>
          <p:cNvPr id="4" name="TextBox 3">
            <a:extLst>
              <a:ext uri="{FF2B5EF4-FFF2-40B4-BE49-F238E27FC236}">
                <a16:creationId xmlns:a16="http://schemas.microsoft.com/office/drawing/2014/main" id="{7707B2E3-6E7E-46D9-A3DD-ED4062A6578C}"/>
              </a:ext>
            </a:extLst>
          </p:cNvPr>
          <p:cNvSpPr txBox="1"/>
          <p:nvPr/>
        </p:nvSpPr>
        <p:spPr>
          <a:xfrm>
            <a:off x="4129330" y="2510702"/>
            <a:ext cx="4234385" cy="1200329"/>
          </a:xfrm>
          <a:prstGeom prst="rect">
            <a:avLst/>
          </a:prstGeom>
          <a:noFill/>
        </p:spPr>
        <p:txBody>
          <a:bodyPr wrap="square" rtlCol="0">
            <a:spAutoFit/>
          </a:bodyPr>
          <a:lstStyle/>
          <a:p>
            <a:r>
              <a:rPr lang="en-US" sz="2400" b="1" dirty="0">
                <a:solidFill>
                  <a:srgbClr val="0070C0"/>
                </a:solidFill>
              </a:rPr>
              <a:t>                                1</a:t>
            </a:r>
          </a:p>
          <a:p>
            <a:r>
              <a:rPr lang="en-US" sz="2400" b="1" dirty="0">
                <a:solidFill>
                  <a:srgbClr val="0070C0"/>
                </a:solidFill>
              </a:rPr>
              <a:t>MF   =    1   -    -----------	</a:t>
            </a:r>
          </a:p>
          <a:p>
            <a:r>
              <a:rPr lang="en-US" sz="2400" b="1" dirty="0">
                <a:solidFill>
                  <a:srgbClr val="0070C0"/>
                </a:solidFill>
              </a:rPr>
              <a:t>                              MR</a:t>
            </a:r>
          </a:p>
        </p:txBody>
      </p:sp>
      <p:sp>
        <p:nvSpPr>
          <p:cNvPr id="7" name="Slide Number Placeholder 6">
            <a:extLst>
              <a:ext uri="{FF2B5EF4-FFF2-40B4-BE49-F238E27FC236}">
                <a16:creationId xmlns:a16="http://schemas.microsoft.com/office/drawing/2014/main" id="{117577BA-B4CC-40B3-89DE-08B62EC1EDDC}"/>
              </a:ext>
            </a:extLst>
          </p:cNvPr>
          <p:cNvSpPr>
            <a:spLocks noGrp="1"/>
          </p:cNvSpPr>
          <p:nvPr>
            <p:ph type="sldNum" sz="quarter" idx="12"/>
          </p:nvPr>
        </p:nvSpPr>
        <p:spPr/>
        <p:txBody>
          <a:bodyPr/>
          <a:lstStyle/>
          <a:p>
            <a:fld id="{AFEDF2DE-8069-4AD7-A0D4-A67A33A6BC46}" type="slidenum">
              <a:rPr lang="en-US" smtClean="0"/>
              <a:t>19</a:t>
            </a:fld>
            <a:endParaRPr lang="en-US"/>
          </a:p>
        </p:txBody>
      </p:sp>
      <p:sp>
        <p:nvSpPr>
          <p:cNvPr id="6" name="TextBox 5">
            <a:extLst>
              <a:ext uri="{FF2B5EF4-FFF2-40B4-BE49-F238E27FC236}">
                <a16:creationId xmlns:a16="http://schemas.microsoft.com/office/drawing/2014/main" id="{6543B26E-C7E4-4A0D-8944-E206E4854469}"/>
              </a:ext>
            </a:extLst>
          </p:cNvPr>
          <p:cNvSpPr txBox="1"/>
          <p:nvPr/>
        </p:nvSpPr>
        <p:spPr>
          <a:xfrm>
            <a:off x="996460" y="5273220"/>
            <a:ext cx="10199077" cy="830997"/>
          </a:xfrm>
          <a:prstGeom prst="rect">
            <a:avLst/>
          </a:prstGeom>
          <a:noFill/>
        </p:spPr>
        <p:txBody>
          <a:bodyPr wrap="square" rtlCol="0">
            <a:spAutoFit/>
          </a:bodyPr>
          <a:lstStyle/>
          <a:p>
            <a:r>
              <a:rPr lang="en-US" sz="2400" dirty="0"/>
              <a:t>The actual weight of the fuel is calculated by multiplying the MF by the total weight of the stage.  These parameters are calculated in the following slides…</a:t>
            </a:r>
          </a:p>
        </p:txBody>
      </p:sp>
      <p:sp>
        <p:nvSpPr>
          <p:cNvPr id="5" name="TextBox 4">
            <a:extLst>
              <a:ext uri="{FF2B5EF4-FFF2-40B4-BE49-F238E27FC236}">
                <a16:creationId xmlns:a16="http://schemas.microsoft.com/office/drawing/2014/main" id="{CA912A37-3C45-4BA8-ABCC-43C6F85EE159}"/>
              </a:ext>
            </a:extLst>
          </p:cNvPr>
          <p:cNvSpPr txBox="1"/>
          <p:nvPr/>
        </p:nvSpPr>
        <p:spPr>
          <a:xfrm>
            <a:off x="996459" y="3875623"/>
            <a:ext cx="10074813" cy="1200329"/>
          </a:xfrm>
          <a:prstGeom prst="rect">
            <a:avLst/>
          </a:prstGeom>
          <a:noFill/>
        </p:spPr>
        <p:txBody>
          <a:bodyPr wrap="square" rtlCol="0">
            <a:spAutoFit/>
          </a:bodyPr>
          <a:lstStyle/>
          <a:p>
            <a:r>
              <a:rPr lang="en-US" sz="2400" dirty="0"/>
              <a:t>This number could approach 1.0, but that it not really viable.  A value of “1.0” would indicate that the stage is 100% fuel with no structure.  A value of 0.8 or more means the structure is very efficient.</a:t>
            </a:r>
          </a:p>
        </p:txBody>
      </p:sp>
    </p:spTree>
    <p:extLst>
      <p:ext uri="{BB962C8B-B14F-4D97-AF65-F5344CB8AC3E}">
        <p14:creationId xmlns:p14="http://schemas.microsoft.com/office/powerpoint/2010/main" val="3391080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3D89FD0-004B-42F3-A163-E834360688C4}"/>
              </a:ext>
            </a:extLst>
          </p:cNvPr>
          <p:cNvSpPr>
            <a:spLocks noGrp="1"/>
          </p:cNvSpPr>
          <p:nvPr>
            <p:ph type="sldNum" sz="quarter" idx="12"/>
          </p:nvPr>
        </p:nvSpPr>
        <p:spPr/>
        <p:txBody>
          <a:bodyPr/>
          <a:lstStyle/>
          <a:p>
            <a:fld id="{AFEDF2DE-8069-4AD7-A0D4-A67A33A6BC46}" type="slidenum">
              <a:rPr lang="en-US" smtClean="0"/>
              <a:t>2</a:t>
            </a:fld>
            <a:endParaRPr lang="en-US"/>
          </a:p>
        </p:txBody>
      </p:sp>
      <p:sp>
        <p:nvSpPr>
          <p:cNvPr id="3" name="TextBox 2">
            <a:extLst>
              <a:ext uri="{FF2B5EF4-FFF2-40B4-BE49-F238E27FC236}">
                <a16:creationId xmlns:a16="http://schemas.microsoft.com/office/drawing/2014/main" id="{713460C6-C428-4C3D-8F5E-9643AEA14E44}"/>
              </a:ext>
            </a:extLst>
          </p:cNvPr>
          <p:cNvSpPr txBox="1"/>
          <p:nvPr/>
        </p:nvSpPr>
        <p:spPr>
          <a:xfrm>
            <a:off x="3479409" y="225083"/>
            <a:ext cx="5233182" cy="584775"/>
          </a:xfrm>
          <a:prstGeom prst="rect">
            <a:avLst/>
          </a:prstGeom>
          <a:noFill/>
        </p:spPr>
        <p:txBody>
          <a:bodyPr wrap="square" rtlCol="0">
            <a:spAutoFit/>
          </a:bodyPr>
          <a:lstStyle/>
          <a:p>
            <a:pPr algn="ctr"/>
            <a:r>
              <a:rPr lang="en-US" sz="3200" dirty="0"/>
              <a:t>Delta-Velocity  ( ∆V)</a:t>
            </a:r>
          </a:p>
        </p:txBody>
      </p:sp>
      <p:sp>
        <p:nvSpPr>
          <p:cNvPr id="4" name="TextBox 3">
            <a:extLst>
              <a:ext uri="{FF2B5EF4-FFF2-40B4-BE49-F238E27FC236}">
                <a16:creationId xmlns:a16="http://schemas.microsoft.com/office/drawing/2014/main" id="{7A6C1889-2073-4BB5-9730-47CFBFFA2D47}"/>
              </a:ext>
            </a:extLst>
          </p:cNvPr>
          <p:cNvSpPr txBox="1"/>
          <p:nvPr/>
        </p:nvSpPr>
        <p:spPr>
          <a:xfrm>
            <a:off x="736208" y="1068338"/>
            <a:ext cx="5233182" cy="5262979"/>
          </a:xfrm>
          <a:prstGeom prst="rect">
            <a:avLst/>
          </a:prstGeom>
          <a:noFill/>
        </p:spPr>
        <p:txBody>
          <a:bodyPr wrap="square" rtlCol="0">
            <a:spAutoFit/>
          </a:bodyPr>
          <a:lstStyle/>
          <a:p>
            <a:r>
              <a:rPr lang="en-US" sz="2400" dirty="0"/>
              <a:t>In order to reach orbit the rocket must achieve a specific velocity.  The rocket must be launched from the surface of the earth and fly an elliptical trajectory to the height of the desired circular orbit - this is the initial Delta-V maneuver.</a:t>
            </a:r>
          </a:p>
          <a:p>
            <a:endParaRPr lang="en-US" sz="2400" dirty="0"/>
          </a:p>
          <a:p>
            <a:r>
              <a:rPr lang="en-US" sz="2400" dirty="0"/>
              <a:t>The rocket must then perform a second Delta-V maneuver to circularize the orbit.  This means that at least two Delta-V maneuvers are required.</a:t>
            </a:r>
          </a:p>
          <a:p>
            <a:endParaRPr lang="en-US" sz="2400" dirty="0"/>
          </a:p>
          <a:p>
            <a:r>
              <a:rPr lang="en-US" sz="2400" dirty="0"/>
              <a:t>The equation on the next slide determines this total theoretical Delta-V</a:t>
            </a:r>
          </a:p>
        </p:txBody>
      </p:sp>
      <p:grpSp>
        <p:nvGrpSpPr>
          <p:cNvPr id="7" name="Group 6">
            <a:extLst>
              <a:ext uri="{FF2B5EF4-FFF2-40B4-BE49-F238E27FC236}">
                <a16:creationId xmlns:a16="http://schemas.microsoft.com/office/drawing/2014/main" id="{2D8E3456-7861-48B9-A0C3-36F0971BBB2B}"/>
              </a:ext>
            </a:extLst>
          </p:cNvPr>
          <p:cNvGrpSpPr/>
          <p:nvPr/>
        </p:nvGrpSpPr>
        <p:grpSpPr>
          <a:xfrm>
            <a:off x="6259137" y="1726877"/>
            <a:ext cx="5094663" cy="3712454"/>
            <a:chOff x="2390273" y="1680408"/>
            <a:chExt cx="5741617" cy="4042611"/>
          </a:xfrm>
        </p:grpSpPr>
        <p:sp>
          <p:nvSpPr>
            <p:cNvPr id="8" name="Oval 7">
              <a:extLst>
                <a:ext uri="{FF2B5EF4-FFF2-40B4-BE49-F238E27FC236}">
                  <a16:creationId xmlns:a16="http://schemas.microsoft.com/office/drawing/2014/main" id="{BE919751-C47C-4827-9C3B-D68322C3890A}"/>
                </a:ext>
              </a:extLst>
            </p:cNvPr>
            <p:cNvSpPr/>
            <p:nvPr/>
          </p:nvSpPr>
          <p:spPr>
            <a:xfrm>
              <a:off x="4490331" y="2193757"/>
              <a:ext cx="3015916" cy="2951747"/>
            </a:xfrm>
            <a:prstGeom prst="ellipse">
              <a:avLst/>
            </a:prstGeom>
            <a:solidFill>
              <a:srgbClr val="00B0F0"/>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E72EB737-1795-4174-A243-DE3903A35F9C}"/>
                </a:ext>
              </a:extLst>
            </p:cNvPr>
            <p:cNvSpPr/>
            <p:nvPr/>
          </p:nvSpPr>
          <p:spPr>
            <a:xfrm>
              <a:off x="3896774" y="1680408"/>
              <a:ext cx="4235116" cy="4042611"/>
            </a:xfrm>
            <a:prstGeom prst="ellipse">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3B23783-EA95-46BA-B8D2-213008876FDB}"/>
                </a:ext>
              </a:extLst>
            </p:cNvPr>
            <p:cNvSpPr/>
            <p:nvPr/>
          </p:nvSpPr>
          <p:spPr>
            <a:xfrm>
              <a:off x="3933024" y="3730751"/>
              <a:ext cx="3606182" cy="1692897"/>
            </a:xfrm>
            <a:custGeom>
              <a:avLst/>
              <a:gdLst>
                <a:gd name="connsiteX0" fmla="*/ 3584448 w 3635471"/>
                <a:gd name="connsiteY0" fmla="*/ 0 h 1721324"/>
                <a:gd name="connsiteX1" fmla="*/ 3511296 w 3635471"/>
                <a:gd name="connsiteY1" fmla="*/ 932688 h 1721324"/>
                <a:gd name="connsiteX2" fmla="*/ 2505456 w 3635471"/>
                <a:gd name="connsiteY2" fmla="*/ 1664208 h 1721324"/>
                <a:gd name="connsiteX3" fmla="*/ 1408176 w 3635471"/>
                <a:gd name="connsiteY3" fmla="*/ 1627632 h 1721324"/>
                <a:gd name="connsiteX4" fmla="*/ 640080 w 3635471"/>
                <a:gd name="connsiteY4" fmla="*/ 1261872 h 1721324"/>
                <a:gd name="connsiteX5" fmla="*/ 164592 w 3635471"/>
                <a:gd name="connsiteY5" fmla="*/ 713232 h 1721324"/>
                <a:gd name="connsiteX6" fmla="*/ 0 w 3635471"/>
                <a:gd name="connsiteY6" fmla="*/ 274320 h 1721324"/>
                <a:gd name="connsiteX0" fmla="*/ 3584448 w 3615000"/>
                <a:gd name="connsiteY0" fmla="*/ 0 h 1715929"/>
                <a:gd name="connsiteX1" fmla="*/ 3456432 w 3615000"/>
                <a:gd name="connsiteY1" fmla="*/ 1005840 h 1715929"/>
                <a:gd name="connsiteX2" fmla="*/ 2505456 w 3615000"/>
                <a:gd name="connsiteY2" fmla="*/ 1664208 h 1715929"/>
                <a:gd name="connsiteX3" fmla="*/ 1408176 w 3615000"/>
                <a:gd name="connsiteY3" fmla="*/ 1627632 h 1715929"/>
                <a:gd name="connsiteX4" fmla="*/ 640080 w 3615000"/>
                <a:gd name="connsiteY4" fmla="*/ 1261872 h 1715929"/>
                <a:gd name="connsiteX5" fmla="*/ 164592 w 3615000"/>
                <a:gd name="connsiteY5" fmla="*/ 713232 h 1715929"/>
                <a:gd name="connsiteX6" fmla="*/ 0 w 3615000"/>
                <a:gd name="connsiteY6" fmla="*/ 274320 h 1715929"/>
                <a:gd name="connsiteX0" fmla="*/ 3584448 w 3614282"/>
                <a:gd name="connsiteY0" fmla="*/ 0 h 1690358"/>
                <a:gd name="connsiteX1" fmla="*/ 3456432 w 3614282"/>
                <a:gd name="connsiteY1" fmla="*/ 1005840 h 1690358"/>
                <a:gd name="connsiteX2" fmla="*/ 2523744 w 3614282"/>
                <a:gd name="connsiteY2" fmla="*/ 1627632 h 1690358"/>
                <a:gd name="connsiteX3" fmla="*/ 1408176 w 3614282"/>
                <a:gd name="connsiteY3" fmla="*/ 1627632 h 1690358"/>
                <a:gd name="connsiteX4" fmla="*/ 640080 w 3614282"/>
                <a:gd name="connsiteY4" fmla="*/ 1261872 h 1690358"/>
                <a:gd name="connsiteX5" fmla="*/ 164592 w 3614282"/>
                <a:gd name="connsiteY5" fmla="*/ 713232 h 1690358"/>
                <a:gd name="connsiteX6" fmla="*/ 0 w 3614282"/>
                <a:gd name="connsiteY6" fmla="*/ 274320 h 1690358"/>
                <a:gd name="connsiteX0" fmla="*/ 3584448 w 3606182"/>
                <a:gd name="connsiteY0" fmla="*/ 0 h 1692897"/>
                <a:gd name="connsiteX1" fmla="*/ 3419856 w 3606182"/>
                <a:gd name="connsiteY1" fmla="*/ 969264 h 1692897"/>
                <a:gd name="connsiteX2" fmla="*/ 2523744 w 3606182"/>
                <a:gd name="connsiteY2" fmla="*/ 1627632 h 1692897"/>
                <a:gd name="connsiteX3" fmla="*/ 1408176 w 3606182"/>
                <a:gd name="connsiteY3" fmla="*/ 1627632 h 1692897"/>
                <a:gd name="connsiteX4" fmla="*/ 640080 w 3606182"/>
                <a:gd name="connsiteY4" fmla="*/ 1261872 h 1692897"/>
                <a:gd name="connsiteX5" fmla="*/ 164592 w 3606182"/>
                <a:gd name="connsiteY5" fmla="*/ 713232 h 1692897"/>
                <a:gd name="connsiteX6" fmla="*/ 0 w 3606182"/>
                <a:gd name="connsiteY6" fmla="*/ 274320 h 1692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6182" h="1692897">
                  <a:moveTo>
                    <a:pt x="3584448" y="0"/>
                  </a:moveTo>
                  <a:cubicBezTo>
                    <a:pt x="3637788" y="327660"/>
                    <a:pt x="3596640" y="697992"/>
                    <a:pt x="3419856" y="969264"/>
                  </a:cubicBezTo>
                  <a:cubicBezTo>
                    <a:pt x="3243072" y="1240536"/>
                    <a:pt x="2859024" y="1517904"/>
                    <a:pt x="2523744" y="1627632"/>
                  </a:cubicBezTo>
                  <a:cubicBezTo>
                    <a:pt x="2188464" y="1737360"/>
                    <a:pt x="1722120" y="1688592"/>
                    <a:pt x="1408176" y="1627632"/>
                  </a:cubicBezTo>
                  <a:cubicBezTo>
                    <a:pt x="1094232" y="1566672"/>
                    <a:pt x="847344" y="1414272"/>
                    <a:pt x="640080" y="1261872"/>
                  </a:cubicBezTo>
                  <a:cubicBezTo>
                    <a:pt x="432816" y="1109472"/>
                    <a:pt x="271272" y="877824"/>
                    <a:pt x="164592" y="713232"/>
                  </a:cubicBezTo>
                  <a:cubicBezTo>
                    <a:pt x="57912" y="548640"/>
                    <a:pt x="28956" y="411480"/>
                    <a:pt x="0" y="274320"/>
                  </a:cubicBezTo>
                </a:path>
              </a:pathLst>
            </a:custGeom>
            <a:noFill/>
            <a:ln w="38100">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7CA568ED-F885-406D-9434-28BE1E2D352E}"/>
                </a:ext>
              </a:extLst>
            </p:cNvPr>
            <p:cNvSpPr txBox="1"/>
            <p:nvPr/>
          </p:nvSpPr>
          <p:spPr>
            <a:xfrm>
              <a:off x="6064790" y="3524074"/>
              <a:ext cx="1787237" cy="461665"/>
            </a:xfrm>
            <a:prstGeom prst="rect">
              <a:avLst/>
            </a:prstGeom>
            <a:noFill/>
          </p:spPr>
          <p:txBody>
            <a:bodyPr wrap="square" rtlCol="0">
              <a:spAutoFit/>
            </a:bodyPr>
            <a:lstStyle/>
            <a:p>
              <a:r>
                <a:rPr lang="en-US" sz="2400" dirty="0"/>
                <a:t>Delta-V</a:t>
              </a:r>
              <a:r>
                <a:rPr lang="en-US" sz="2400" baseline="-25000" dirty="0"/>
                <a:t>1</a:t>
              </a:r>
            </a:p>
          </p:txBody>
        </p:sp>
        <p:sp>
          <p:nvSpPr>
            <p:cNvPr id="12" name="TextBox 11">
              <a:extLst>
                <a:ext uri="{FF2B5EF4-FFF2-40B4-BE49-F238E27FC236}">
                  <a16:creationId xmlns:a16="http://schemas.microsoft.com/office/drawing/2014/main" id="{78F2CA75-31F4-479A-8E13-A562E64D77DE}"/>
                </a:ext>
              </a:extLst>
            </p:cNvPr>
            <p:cNvSpPr txBox="1"/>
            <p:nvPr/>
          </p:nvSpPr>
          <p:spPr>
            <a:xfrm>
              <a:off x="2390273" y="3499918"/>
              <a:ext cx="1787237" cy="461665"/>
            </a:xfrm>
            <a:prstGeom prst="rect">
              <a:avLst/>
            </a:prstGeom>
            <a:noFill/>
          </p:spPr>
          <p:txBody>
            <a:bodyPr wrap="square" rtlCol="0">
              <a:spAutoFit/>
            </a:bodyPr>
            <a:lstStyle/>
            <a:p>
              <a:r>
                <a:rPr lang="en-US" sz="2400" dirty="0"/>
                <a:t>Delta-V</a:t>
              </a:r>
              <a:r>
                <a:rPr lang="en-US" sz="2400" baseline="-25000" dirty="0"/>
                <a:t>2</a:t>
              </a:r>
            </a:p>
          </p:txBody>
        </p:sp>
      </p:grpSp>
    </p:spTree>
    <p:extLst>
      <p:ext uri="{BB962C8B-B14F-4D97-AF65-F5344CB8AC3E}">
        <p14:creationId xmlns:p14="http://schemas.microsoft.com/office/powerpoint/2010/main" val="50538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C31B43-D6F1-4EE0-9F3C-38622878BFEC}"/>
              </a:ext>
            </a:extLst>
          </p:cNvPr>
          <p:cNvSpPr>
            <a:spLocks noGrp="1"/>
          </p:cNvSpPr>
          <p:nvPr>
            <p:ph type="sldNum" sz="quarter" idx="12"/>
          </p:nvPr>
        </p:nvSpPr>
        <p:spPr/>
        <p:txBody>
          <a:bodyPr/>
          <a:lstStyle/>
          <a:p>
            <a:fld id="{AFEDF2DE-8069-4AD7-A0D4-A67A33A6BC46}" type="slidenum">
              <a:rPr lang="en-US" smtClean="0"/>
              <a:t>20</a:t>
            </a:fld>
            <a:endParaRPr lang="en-US"/>
          </a:p>
        </p:txBody>
      </p:sp>
      <p:sp>
        <p:nvSpPr>
          <p:cNvPr id="3" name="TextBox 2">
            <a:extLst>
              <a:ext uri="{FF2B5EF4-FFF2-40B4-BE49-F238E27FC236}">
                <a16:creationId xmlns:a16="http://schemas.microsoft.com/office/drawing/2014/main" id="{FAA64B4B-730F-42BE-94FD-39DF6C4455DF}"/>
              </a:ext>
            </a:extLst>
          </p:cNvPr>
          <p:cNvSpPr txBox="1"/>
          <p:nvPr/>
        </p:nvSpPr>
        <p:spPr>
          <a:xfrm>
            <a:off x="1391176" y="1335024"/>
            <a:ext cx="9651962" cy="3785652"/>
          </a:xfrm>
          <a:prstGeom prst="rect">
            <a:avLst/>
          </a:prstGeom>
          <a:noFill/>
        </p:spPr>
        <p:txBody>
          <a:bodyPr wrap="square" rtlCol="0">
            <a:spAutoFit/>
          </a:bodyPr>
          <a:lstStyle/>
          <a:p>
            <a:r>
              <a:rPr lang="en-US" sz="2400" b="1" dirty="0"/>
              <a:t>Note:</a:t>
            </a:r>
          </a:p>
          <a:p>
            <a:endParaRPr lang="en-US" sz="2400" dirty="0"/>
          </a:p>
          <a:p>
            <a:r>
              <a:rPr lang="en-US" sz="2400" dirty="0"/>
              <a:t>The Stage Mass Ratio (MR) and the Fuel Mass Fraction (MF)  use the terminology “mass”.  In actuality, these terms are unitless ratios and thus “weight” can be interchanged with “mass”.</a:t>
            </a:r>
          </a:p>
          <a:p>
            <a:endParaRPr lang="en-US" sz="2400" dirty="0"/>
          </a:p>
          <a:p>
            <a:r>
              <a:rPr lang="en-US" sz="2400" dirty="0"/>
              <a:t>In the equations on the following slides, if we want to know the rocket parameters in “pounds” we use weight units (</a:t>
            </a:r>
            <a:r>
              <a:rPr lang="en-US" sz="2400" dirty="0" err="1"/>
              <a:t>lbs</a:t>
            </a:r>
            <a:r>
              <a:rPr lang="en-US" sz="2400" dirty="0"/>
              <a:t>) for the payload.  If we want to know the rocket parameters in “kilograms” we use mass units (kg) for the payload.</a:t>
            </a:r>
          </a:p>
        </p:txBody>
      </p:sp>
    </p:spTree>
    <p:extLst>
      <p:ext uri="{BB962C8B-B14F-4D97-AF65-F5344CB8AC3E}">
        <p14:creationId xmlns:p14="http://schemas.microsoft.com/office/powerpoint/2010/main" val="4065378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D0424A-3FFC-4C2D-9F19-364B23E83ABD}"/>
              </a:ext>
            </a:extLst>
          </p:cNvPr>
          <p:cNvSpPr txBox="1"/>
          <p:nvPr/>
        </p:nvSpPr>
        <p:spPr>
          <a:xfrm>
            <a:off x="3479409" y="225083"/>
            <a:ext cx="5233182" cy="584775"/>
          </a:xfrm>
          <a:prstGeom prst="rect">
            <a:avLst/>
          </a:prstGeom>
          <a:noFill/>
        </p:spPr>
        <p:txBody>
          <a:bodyPr wrap="square" rtlCol="0">
            <a:spAutoFit/>
          </a:bodyPr>
          <a:lstStyle/>
          <a:p>
            <a:pPr algn="ctr"/>
            <a:r>
              <a:rPr lang="en-US" sz="3200" dirty="0"/>
              <a:t>Stage Weight</a:t>
            </a:r>
          </a:p>
        </p:txBody>
      </p:sp>
      <p:sp>
        <p:nvSpPr>
          <p:cNvPr id="3" name="TextBox 2">
            <a:extLst>
              <a:ext uri="{FF2B5EF4-FFF2-40B4-BE49-F238E27FC236}">
                <a16:creationId xmlns:a16="http://schemas.microsoft.com/office/drawing/2014/main" id="{043E8372-F9BC-4D1A-BA1A-1C4013B5BD52}"/>
              </a:ext>
            </a:extLst>
          </p:cNvPr>
          <p:cNvSpPr txBox="1"/>
          <p:nvPr/>
        </p:nvSpPr>
        <p:spPr>
          <a:xfrm>
            <a:off x="1270781" y="1041009"/>
            <a:ext cx="9369084" cy="830997"/>
          </a:xfrm>
          <a:prstGeom prst="rect">
            <a:avLst/>
          </a:prstGeom>
          <a:noFill/>
        </p:spPr>
        <p:txBody>
          <a:bodyPr wrap="square" rtlCol="0">
            <a:spAutoFit/>
          </a:bodyPr>
          <a:lstStyle/>
          <a:p>
            <a:r>
              <a:rPr lang="en-US" sz="2400" dirty="0"/>
              <a:t>The estimated weight of a given stage is a function of the payload weight, the assumed Structural Ratio (SR), and the Fuel Mass Fraction. </a:t>
            </a:r>
          </a:p>
        </p:txBody>
      </p:sp>
      <p:grpSp>
        <p:nvGrpSpPr>
          <p:cNvPr id="8" name="Group 7">
            <a:extLst>
              <a:ext uri="{FF2B5EF4-FFF2-40B4-BE49-F238E27FC236}">
                <a16:creationId xmlns:a16="http://schemas.microsoft.com/office/drawing/2014/main" id="{5334A062-C138-4A9A-9C46-A470B9ABD335}"/>
              </a:ext>
            </a:extLst>
          </p:cNvPr>
          <p:cNvGrpSpPr/>
          <p:nvPr/>
        </p:nvGrpSpPr>
        <p:grpSpPr>
          <a:xfrm>
            <a:off x="2300067" y="2745549"/>
            <a:ext cx="6834555" cy="1938992"/>
            <a:chOff x="1270781" y="2365721"/>
            <a:chExt cx="6769971" cy="1938992"/>
          </a:xfrm>
        </p:grpSpPr>
        <p:sp>
          <p:nvSpPr>
            <p:cNvPr id="4" name="TextBox 3">
              <a:extLst>
                <a:ext uri="{FF2B5EF4-FFF2-40B4-BE49-F238E27FC236}">
                  <a16:creationId xmlns:a16="http://schemas.microsoft.com/office/drawing/2014/main" id="{7707B2E3-6E7E-46D9-A3DD-ED4062A6578C}"/>
                </a:ext>
              </a:extLst>
            </p:cNvPr>
            <p:cNvSpPr txBox="1"/>
            <p:nvPr/>
          </p:nvSpPr>
          <p:spPr>
            <a:xfrm>
              <a:off x="1270781" y="2365721"/>
              <a:ext cx="6769971" cy="1938992"/>
            </a:xfrm>
            <a:prstGeom prst="rect">
              <a:avLst/>
            </a:prstGeom>
            <a:noFill/>
          </p:spPr>
          <p:txBody>
            <a:bodyPr wrap="square" rtlCol="0">
              <a:spAutoFit/>
            </a:bodyPr>
            <a:lstStyle/>
            <a:p>
              <a:r>
                <a:rPr lang="en-US" sz="2400" b="1" dirty="0">
                  <a:solidFill>
                    <a:srgbClr val="0070C0"/>
                  </a:solidFill>
                </a:rPr>
                <a:t>                                            Payload Weight</a:t>
              </a:r>
            </a:p>
            <a:p>
              <a:r>
                <a:rPr lang="en-US" sz="2400" b="1" dirty="0">
                  <a:solidFill>
                    <a:srgbClr val="0070C0"/>
                  </a:solidFill>
                </a:rPr>
                <a:t>                                      -------------------------------	</a:t>
              </a:r>
            </a:p>
            <a:p>
              <a:r>
                <a:rPr lang="en-US" sz="2400" b="1" dirty="0">
                  <a:solidFill>
                    <a:srgbClr val="0070C0"/>
                  </a:solidFill>
                </a:rPr>
                <a:t>Stage Weight   =                               MF</a:t>
              </a:r>
            </a:p>
            <a:p>
              <a:r>
                <a:rPr lang="en-US" sz="2400" b="1" dirty="0">
                  <a:solidFill>
                    <a:srgbClr val="0070C0"/>
                  </a:solidFill>
                </a:rPr>
                <a:t>		                1    -     ------------</a:t>
              </a:r>
            </a:p>
            <a:p>
              <a:r>
                <a:rPr lang="en-US" sz="2400" b="1" dirty="0">
                  <a:solidFill>
                    <a:srgbClr val="0070C0"/>
                  </a:solidFill>
                </a:rPr>
                <a:t>			                ( 1 – SR )</a:t>
              </a:r>
            </a:p>
          </p:txBody>
        </p:sp>
        <p:sp>
          <p:nvSpPr>
            <p:cNvPr id="6" name="Left Bracket 5">
              <a:extLst>
                <a:ext uri="{FF2B5EF4-FFF2-40B4-BE49-F238E27FC236}">
                  <a16:creationId xmlns:a16="http://schemas.microsoft.com/office/drawing/2014/main" id="{A634FE9C-C3E9-4A34-933D-CBA83A8E1453}"/>
                </a:ext>
              </a:extLst>
            </p:cNvPr>
            <p:cNvSpPr/>
            <p:nvPr/>
          </p:nvSpPr>
          <p:spPr>
            <a:xfrm>
              <a:off x="3704497" y="2405575"/>
              <a:ext cx="403274" cy="1842868"/>
            </a:xfrm>
            <a:prstGeom prst="leftBracket">
              <a:avLst/>
            </a:prstGeom>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Left Bracket 6">
              <a:extLst>
                <a:ext uri="{FF2B5EF4-FFF2-40B4-BE49-F238E27FC236}">
                  <a16:creationId xmlns:a16="http://schemas.microsoft.com/office/drawing/2014/main" id="{657D58EC-8A08-4C0F-8473-B7483DCA534E}"/>
                </a:ext>
              </a:extLst>
            </p:cNvPr>
            <p:cNvSpPr/>
            <p:nvPr/>
          </p:nvSpPr>
          <p:spPr>
            <a:xfrm rot="10800000">
              <a:off x="6699740" y="2450308"/>
              <a:ext cx="403274" cy="1842868"/>
            </a:xfrm>
            <a:prstGeom prst="leftBracket">
              <a:avLst/>
            </a:prstGeom>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 name="Slide Number Placeholder 4">
            <a:extLst>
              <a:ext uri="{FF2B5EF4-FFF2-40B4-BE49-F238E27FC236}">
                <a16:creationId xmlns:a16="http://schemas.microsoft.com/office/drawing/2014/main" id="{1547BC19-E853-488E-B0EA-BB45AC4338A8}"/>
              </a:ext>
            </a:extLst>
          </p:cNvPr>
          <p:cNvSpPr>
            <a:spLocks noGrp="1"/>
          </p:cNvSpPr>
          <p:nvPr>
            <p:ph type="sldNum" sz="quarter" idx="12"/>
          </p:nvPr>
        </p:nvSpPr>
        <p:spPr/>
        <p:txBody>
          <a:bodyPr/>
          <a:lstStyle/>
          <a:p>
            <a:fld id="{AFEDF2DE-8069-4AD7-A0D4-A67A33A6BC46}" type="slidenum">
              <a:rPr lang="en-US" smtClean="0"/>
              <a:t>21</a:t>
            </a:fld>
            <a:endParaRPr lang="en-US"/>
          </a:p>
        </p:txBody>
      </p:sp>
    </p:spTree>
    <p:extLst>
      <p:ext uri="{BB962C8B-B14F-4D97-AF65-F5344CB8AC3E}">
        <p14:creationId xmlns:p14="http://schemas.microsoft.com/office/powerpoint/2010/main" val="73423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D0424A-3FFC-4C2D-9F19-364B23E83ABD}"/>
              </a:ext>
            </a:extLst>
          </p:cNvPr>
          <p:cNvSpPr txBox="1"/>
          <p:nvPr/>
        </p:nvSpPr>
        <p:spPr>
          <a:xfrm>
            <a:off x="2799470" y="240790"/>
            <a:ext cx="6593059" cy="584775"/>
          </a:xfrm>
          <a:prstGeom prst="rect">
            <a:avLst/>
          </a:prstGeom>
          <a:noFill/>
        </p:spPr>
        <p:txBody>
          <a:bodyPr wrap="square" rtlCol="0">
            <a:spAutoFit/>
          </a:bodyPr>
          <a:lstStyle/>
          <a:p>
            <a:pPr algn="ctr"/>
            <a:r>
              <a:rPr lang="en-US" sz="3200" dirty="0"/>
              <a:t>Fuel Weight</a:t>
            </a:r>
          </a:p>
        </p:txBody>
      </p:sp>
      <p:sp>
        <p:nvSpPr>
          <p:cNvPr id="5" name="TextBox 4">
            <a:extLst>
              <a:ext uri="{FF2B5EF4-FFF2-40B4-BE49-F238E27FC236}">
                <a16:creationId xmlns:a16="http://schemas.microsoft.com/office/drawing/2014/main" id="{93392D3C-10D1-4F53-9AA4-C6AB63F575F3}"/>
              </a:ext>
            </a:extLst>
          </p:cNvPr>
          <p:cNvSpPr txBox="1"/>
          <p:nvPr/>
        </p:nvSpPr>
        <p:spPr>
          <a:xfrm>
            <a:off x="3029244" y="2350352"/>
            <a:ext cx="5317596" cy="461665"/>
          </a:xfrm>
          <a:prstGeom prst="rect">
            <a:avLst/>
          </a:prstGeom>
          <a:noFill/>
        </p:spPr>
        <p:txBody>
          <a:bodyPr wrap="square" rtlCol="0">
            <a:spAutoFit/>
          </a:bodyPr>
          <a:lstStyle/>
          <a:p>
            <a:r>
              <a:rPr lang="en-US" sz="2400" b="1" dirty="0">
                <a:solidFill>
                  <a:srgbClr val="0070C0"/>
                </a:solidFill>
              </a:rPr>
              <a:t>Fuel Weight   =    MF   *   Stage Weight</a:t>
            </a:r>
          </a:p>
        </p:txBody>
      </p:sp>
      <p:sp>
        <p:nvSpPr>
          <p:cNvPr id="6" name="TextBox 5">
            <a:extLst>
              <a:ext uri="{FF2B5EF4-FFF2-40B4-BE49-F238E27FC236}">
                <a16:creationId xmlns:a16="http://schemas.microsoft.com/office/drawing/2014/main" id="{8ACF1EF4-B735-44F1-A3A4-263F9D49ABCE}"/>
              </a:ext>
            </a:extLst>
          </p:cNvPr>
          <p:cNvSpPr txBox="1"/>
          <p:nvPr/>
        </p:nvSpPr>
        <p:spPr>
          <a:xfrm>
            <a:off x="872195" y="1380856"/>
            <a:ext cx="10199077" cy="461665"/>
          </a:xfrm>
          <a:prstGeom prst="rect">
            <a:avLst/>
          </a:prstGeom>
          <a:noFill/>
        </p:spPr>
        <p:txBody>
          <a:bodyPr wrap="square" rtlCol="0">
            <a:spAutoFit/>
          </a:bodyPr>
          <a:lstStyle/>
          <a:p>
            <a:r>
              <a:rPr lang="en-US" sz="2400" dirty="0"/>
              <a:t>The weight of the fuel in each stage is calculated using the following equation:</a:t>
            </a:r>
          </a:p>
        </p:txBody>
      </p:sp>
      <p:sp>
        <p:nvSpPr>
          <p:cNvPr id="7" name="Slide Number Placeholder 6">
            <a:extLst>
              <a:ext uri="{FF2B5EF4-FFF2-40B4-BE49-F238E27FC236}">
                <a16:creationId xmlns:a16="http://schemas.microsoft.com/office/drawing/2014/main" id="{22AC44E1-9069-4495-8921-85BDD6DAF5A6}"/>
              </a:ext>
            </a:extLst>
          </p:cNvPr>
          <p:cNvSpPr>
            <a:spLocks noGrp="1"/>
          </p:cNvSpPr>
          <p:nvPr>
            <p:ph type="sldNum" sz="quarter" idx="12"/>
          </p:nvPr>
        </p:nvSpPr>
        <p:spPr/>
        <p:txBody>
          <a:bodyPr/>
          <a:lstStyle/>
          <a:p>
            <a:fld id="{AFEDF2DE-8069-4AD7-A0D4-A67A33A6BC46}" type="slidenum">
              <a:rPr lang="en-US" smtClean="0"/>
              <a:t>22</a:t>
            </a:fld>
            <a:endParaRPr lang="en-US"/>
          </a:p>
        </p:txBody>
      </p:sp>
    </p:spTree>
    <p:extLst>
      <p:ext uri="{BB962C8B-B14F-4D97-AF65-F5344CB8AC3E}">
        <p14:creationId xmlns:p14="http://schemas.microsoft.com/office/powerpoint/2010/main" val="3789485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4E00E7C-0B3F-4617-8DD6-81490D76C165}"/>
              </a:ext>
            </a:extLst>
          </p:cNvPr>
          <p:cNvSpPr txBox="1"/>
          <p:nvPr/>
        </p:nvSpPr>
        <p:spPr>
          <a:xfrm>
            <a:off x="3479409" y="225083"/>
            <a:ext cx="5233182" cy="584775"/>
          </a:xfrm>
          <a:prstGeom prst="rect">
            <a:avLst/>
          </a:prstGeom>
          <a:noFill/>
        </p:spPr>
        <p:txBody>
          <a:bodyPr wrap="square" rtlCol="0">
            <a:spAutoFit/>
          </a:bodyPr>
          <a:lstStyle/>
          <a:p>
            <a:pPr algn="ctr"/>
            <a:r>
              <a:rPr lang="en-US" sz="3200" dirty="0"/>
              <a:t>Structural Weight</a:t>
            </a:r>
          </a:p>
        </p:txBody>
      </p:sp>
      <p:graphicFrame>
        <p:nvGraphicFramePr>
          <p:cNvPr id="3" name="Table 2">
            <a:extLst>
              <a:ext uri="{FF2B5EF4-FFF2-40B4-BE49-F238E27FC236}">
                <a16:creationId xmlns:a16="http://schemas.microsoft.com/office/drawing/2014/main" id="{A03FE335-137B-4515-A88D-2CE411E67EAA}"/>
              </a:ext>
            </a:extLst>
          </p:cNvPr>
          <p:cNvGraphicFramePr>
            <a:graphicFrameLocks noGrp="1"/>
          </p:cNvGraphicFramePr>
          <p:nvPr>
            <p:extLst>
              <p:ext uri="{D42A27DB-BD31-4B8C-83A1-F6EECF244321}">
                <p14:modId xmlns:p14="http://schemas.microsoft.com/office/powerpoint/2010/main" val="2605031804"/>
              </p:ext>
            </p:extLst>
          </p:nvPr>
        </p:nvGraphicFramePr>
        <p:xfrm>
          <a:off x="2031999" y="4895106"/>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511398928"/>
                    </a:ext>
                  </a:extLst>
                </a:gridCol>
                <a:gridCol w="4064000">
                  <a:extLst>
                    <a:ext uri="{9D8B030D-6E8A-4147-A177-3AD203B41FA5}">
                      <a16:colId xmlns:a16="http://schemas.microsoft.com/office/drawing/2014/main" val="2102552545"/>
                    </a:ext>
                  </a:extLst>
                </a:gridCol>
              </a:tblGrid>
              <a:tr h="370840">
                <a:tc>
                  <a:txBody>
                    <a:bodyPr/>
                    <a:lstStyle/>
                    <a:p>
                      <a:pPr algn="ctr"/>
                      <a:r>
                        <a:rPr lang="en-US" sz="2400" dirty="0"/>
                        <a:t>Stage Type</a:t>
                      </a:r>
                    </a:p>
                  </a:txBody>
                  <a:tcPr/>
                </a:tc>
                <a:tc>
                  <a:txBody>
                    <a:bodyPr/>
                    <a:lstStyle/>
                    <a:p>
                      <a:pPr algn="ctr"/>
                      <a:r>
                        <a:rPr lang="en-US" sz="2400" dirty="0"/>
                        <a:t>Structural Ratio (SR)</a:t>
                      </a:r>
                    </a:p>
                  </a:txBody>
                  <a:tcPr/>
                </a:tc>
                <a:extLst>
                  <a:ext uri="{0D108BD9-81ED-4DB2-BD59-A6C34878D82A}">
                    <a16:rowId xmlns:a16="http://schemas.microsoft.com/office/drawing/2014/main" val="4157316634"/>
                  </a:ext>
                </a:extLst>
              </a:tr>
              <a:tr h="370840">
                <a:tc>
                  <a:txBody>
                    <a:bodyPr/>
                    <a:lstStyle/>
                    <a:p>
                      <a:pPr algn="ctr"/>
                      <a:r>
                        <a:rPr lang="en-US" sz="2400" dirty="0"/>
                        <a:t>Booster</a:t>
                      </a:r>
                    </a:p>
                  </a:txBody>
                  <a:tcPr/>
                </a:tc>
                <a:tc>
                  <a:txBody>
                    <a:bodyPr/>
                    <a:lstStyle/>
                    <a:p>
                      <a:pPr algn="ctr"/>
                      <a:r>
                        <a:rPr lang="en-US" sz="2400" dirty="0"/>
                        <a:t>0.08 - 0.2</a:t>
                      </a:r>
                    </a:p>
                  </a:txBody>
                  <a:tcPr/>
                </a:tc>
                <a:extLst>
                  <a:ext uri="{0D108BD9-81ED-4DB2-BD59-A6C34878D82A}">
                    <a16:rowId xmlns:a16="http://schemas.microsoft.com/office/drawing/2014/main" val="393323547"/>
                  </a:ext>
                </a:extLst>
              </a:tr>
              <a:tr h="370840">
                <a:tc>
                  <a:txBody>
                    <a:bodyPr/>
                    <a:lstStyle/>
                    <a:p>
                      <a:pPr algn="ctr"/>
                      <a:r>
                        <a:rPr lang="en-US" sz="2400" dirty="0"/>
                        <a:t>Upper</a:t>
                      </a:r>
                    </a:p>
                  </a:txBody>
                  <a:tcPr/>
                </a:tc>
                <a:tc>
                  <a:txBody>
                    <a:bodyPr/>
                    <a:lstStyle/>
                    <a:p>
                      <a:pPr algn="ctr"/>
                      <a:r>
                        <a:rPr lang="en-US" sz="2400" dirty="0"/>
                        <a:t>0.07 – 0.15 </a:t>
                      </a:r>
                    </a:p>
                  </a:txBody>
                  <a:tcPr/>
                </a:tc>
                <a:extLst>
                  <a:ext uri="{0D108BD9-81ED-4DB2-BD59-A6C34878D82A}">
                    <a16:rowId xmlns:a16="http://schemas.microsoft.com/office/drawing/2014/main" val="1821010806"/>
                  </a:ext>
                </a:extLst>
              </a:tr>
            </a:tbl>
          </a:graphicData>
        </a:graphic>
      </p:graphicFrame>
      <p:sp>
        <p:nvSpPr>
          <p:cNvPr id="4" name="TextBox 3">
            <a:extLst>
              <a:ext uri="{FF2B5EF4-FFF2-40B4-BE49-F238E27FC236}">
                <a16:creationId xmlns:a16="http://schemas.microsoft.com/office/drawing/2014/main" id="{8E812C73-18E0-4082-94A3-D29DE855D7B5}"/>
              </a:ext>
            </a:extLst>
          </p:cNvPr>
          <p:cNvSpPr txBox="1"/>
          <p:nvPr/>
        </p:nvSpPr>
        <p:spPr>
          <a:xfrm>
            <a:off x="689316" y="844058"/>
            <a:ext cx="10480431" cy="1569660"/>
          </a:xfrm>
          <a:prstGeom prst="rect">
            <a:avLst/>
          </a:prstGeom>
          <a:noFill/>
        </p:spPr>
        <p:txBody>
          <a:bodyPr wrap="square" rtlCol="0">
            <a:spAutoFit/>
          </a:bodyPr>
          <a:lstStyle/>
          <a:p>
            <a:r>
              <a:rPr lang="en-US" sz="2400" dirty="0"/>
              <a:t>The structural weight is the weight of all the hardware in the rocket stage including fuel tanks, skin, frame work, etc. (essentially everything except the payload and the fuel).  It is based on an assumed Structural Ratio (which is selected based on experience) and the weight of the fuel in that stage.   More fuel = more structure…</a:t>
            </a:r>
          </a:p>
        </p:txBody>
      </p:sp>
      <p:sp>
        <p:nvSpPr>
          <p:cNvPr id="5" name="TextBox 4">
            <a:extLst>
              <a:ext uri="{FF2B5EF4-FFF2-40B4-BE49-F238E27FC236}">
                <a16:creationId xmlns:a16="http://schemas.microsoft.com/office/drawing/2014/main" id="{BF8D21B1-B5FC-46BD-8304-A30EA1D1531C}"/>
              </a:ext>
            </a:extLst>
          </p:cNvPr>
          <p:cNvSpPr txBox="1"/>
          <p:nvPr/>
        </p:nvSpPr>
        <p:spPr>
          <a:xfrm>
            <a:off x="2255521" y="2505206"/>
            <a:ext cx="7099496" cy="1200329"/>
          </a:xfrm>
          <a:prstGeom prst="rect">
            <a:avLst/>
          </a:prstGeom>
          <a:noFill/>
        </p:spPr>
        <p:txBody>
          <a:bodyPr wrap="square" rtlCol="0">
            <a:spAutoFit/>
          </a:bodyPr>
          <a:lstStyle/>
          <a:p>
            <a:r>
              <a:rPr lang="en-US" sz="2400" dirty="0"/>
              <a:t>                                                       </a:t>
            </a:r>
            <a:r>
              <a:rPr lang="en-US" sz="2400" b="1" dirty="0">
                <a:solidFill>
                  <a:srgbClr val="0070C0"/>
                </a:solidFill>
              </a:rPr>
              <a:t>( SR  *  Fuel Weight )</a:t>
            </a:r>
            <a:endParaRPr lang="en-US" sz="2400" dirty="0"/>
          </a:p>
          <a:p>
            <a:r>
              <a:rPr lang="en-US" sz="2400" dirty="0"/>
              <a:t> </a:t>
            </a:r>
            <a:r>
              <a:rPr lang="en-US" sz="2400" b="1" dirty="0">
                <a:solidFill>
                  <a:srgbClr val="0070C0"/>
                </a:solidFill>
              </a:rPr>
              <a:t>Stage Structural Weight   =    -----------------------------</a:t>
            </a:r>
          </a:p>
          <a:p>
            <a:r>
              <a:rPr lang="en-US" sz="2400" b="1" dirty="0">
                <a:solidFill>
                  <a:srgbClr val="0070C0"/>
                </a:solidFill>
              </a:rPr>
              <a:t>                                                                ( 1 -  SR )</a:t>
            </a:r>
          </a:p>
        </p:txBody>
      </p:sp>
      <p:sp>
        <p:nvSpPr>
          <p:cNvPr id="6" name="TextBox 5">
            <a:extLst>
              <a:ext uri="{FF2B5EF4-FFF2-40B4-BE49-F238E27FC236}">
                <a16:creationId xmlns:a16="http://schemas.microsoft.com/office/drawing/2014/main" id="{875C3081-EF8F-49B6-8071-C37DC2A32BC7}"/>
              </a:ext>
            </a:extLst>
          </p:cNvPr>
          <p:cNvSpPr txBox="1"/>
          <p:nvPr/>
        </p:nvSpPr>
        <p:spPr>
          <a:xfrm>
            <a:off x="625230" y="3884822"/>
            <a:ext cx="10941539" cy="830997"/>
          </a:xfrm>
          <a:prstGeom prst="rect">
            <a:avLst/>
          </a:prstGeom>
          <a:noFill/>
        </p:spPr>
        <p:txBody>
          <a:bodyPr wrap="square" rtlCol="0">
            <a:spAutoFit/>
          </a:bodyPr>
          <a:lstStyle/>
          <a:p>
            <a:r>
              <a:rPr lang="en-US" sz="2400" dirty="0"/>
              <a:t>Typical Structural Ratios (SR) are provide in the table below.  Booster stages tend to required more and heavier hardware to support the acceleration loads.</a:t>
            </a:r>
          </a:p>
        </p:txBody>
      </p:sp>
      <p:sp>
        <p:nvSpPr>
          <p:cNvPr id="7" name="Slide Number Placeholder 6">
            <a:extLst>
              <a:ext uri="{FF2B5EF4-FFF2-40B4-BE49-F238E27FC236}">
                <a16:creationId xmlns:a16="http://schemas.microsoft.com/office/drawing/2014/main" id="{7880BA8A-5715-44AB-9AD2-AF82DC7A6B7D}"/>
              </a:ext>
            </a:extLst>
          </p:cNvPr>
          <p:cNvSpPr>
            <a:spLocks noGrp="1"/>
          </p:cNvSpPr>
          <p:nvPr>
            <p:ph type="sldNum" sz="quarter" idx="12"/>
          </p:nvPr>
        </p:nvSpPr>
        <p:spPr/>
        <p:txBody>
          <a:bodyPr/>
          <a:lstStyle/>
          <a:p>
            <a:fld id="{AFEDF2DE-8069-4AD7-A0D4-A67A33A6BC46}" type="slidenum">
              <a:rPr lang="en-US" smtClean="0"/>
              <a:t>23</a:t>
            </a:fld>
            <a:endParaRPr lang="en-US"/>
          </a:p>
        </p:txBody>
      </p:sp>
    </p:spTree>
    <p:extLst>
      <p:ext uri="{BB962C8B-B14F-4D97-AF65-F5344CB8AC3E}">
        <p14:creationId xmlns:p14="http://schemas.microsoft.com/office/powerpoint/2010/main" val="1983995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91A7664-03CF-4806-B9F6-472AA2E1C4B3}"/>
              </a:ext>
            </a:extLst>
          </p:cNvPr>
          <p:cNvSpPr>
            <a:spLocks noGrp="1"/>
          </p:cNvSpPr>
          <p:nvPr>
            <p:ph type="sldNum" sz="quarter" idx="12"/>
          </p:nvPr>
        </p:nvSpPr>
        <p:spPr/>
        <p:txBody>
          <a:bodyPr/>
          <a:lstStyle/>
          <a:p>
            <a:fld id="{AFEDF2DE-8069-4AD7-A0D4-A67A33A6BC46}" type="slidenum">
              <a:rPr lang="en-US" smtClean="0"/>
              <a:t>24</a:t>
            </a:fld>
            <a:endParaRPr lang="en-US"/>
          </a:p>
        </p:txBody>
      </p:sp>
      <p:sp>
        <p:nvSpPr>
          <p:cNvPr id="3" name="TextBox 2">
            <a:extLst>
              <a:ext uri="{FF2B5EF4-FFF2-40B4-BE49-F238E27FC236}">
                <a16:creationId xmlns:a16="http://schemas.microsoft.com/office/drawing/2014/main" id="{E0D2FFCD-E30E-42A0-9820-93110A7CA633}"/>
              </a:ext>
            </a:extLst>
          </p:cNvPr>
          <p:cNvSpPr txBox="1"/>
          <p:nvPr/>
        </p:nvSpPr>
        <p:spPr>
          <a:xfrm>
            <a:off x="3479409" y="225083"/>
            <a:ext cx="5233182" cy="584775"/>
          </a:xfrm>
          <a:prstGeom prst="rect">
            <a:avLst/>
          </a:prstGeom>
          <a:noFill/>
        </p:spPr>
        <p:txBody>
          <a:bodyPr wrap="square" rtlCol="0">
            <a:spAutoFit/>
          </a:bodyPr>
          <a:lstStyle/>
          <a:p>
            <a:pPr algn="ctr"/>
            <a:r>
              <a:rPr lang="en-US" sz="3200" dirty="0"/>
              <a:t>Design Process</a:t>
            </a:r>
          </a:p>
        </p:txBody>
      </p:sp>
      <p:sp>
        <p:nvSpPr>
          <p:cNvPr id="4" name="TextBox 3">
            <a:extLst>
              <a:ext uri="{FF2B5EF4-FFF2-40B4-BE49-F238E27FC236}">
                <a16:creationId xmlns:a16="http://schemas.microsoft.com/office/drawing/2014/main" id="{88DB75B3-7F00-4EC4-8CFD-0DE57D6867ED}"/>
              </a:ext>
            </a:extLst>
          </p:cNvPr>
          <p:cNvSpPr txBox="1"/>
          <p:nvPr/>
        </p:nvSpPr>
        <p:spPr>
          <a:xfrm>
            <a:off x="957775" y="1099861"/>
            <a:ext cx="10396025" cy="4370427"/>
          </a:xfrm>
          <a:prstGeom prst="rect">
            <a:avLst/>
          </a:prstGeom>
          <a:noFill/>
        </p:spPr>
        <p:txBody>
          <a:bodyPr wrap="square" rtlCol="0">
            <a:spAutoFit/>
          </a:bodyPr>
          <a:lstStyle/>
          <a:p>
            <a:pPr marL="342900" indent="-342900">
              <a:spcBef>
                <a:spcPts val="1200"/>
              </a:spcBef>
              <a:buAutoNum type="arabicPeriod"/>
            </a:pPr>
            <a:r>
              <a:rPr lang="en-US" sz="2400" dirty="0"/>
              <a:t>Identify the payload weight (this is what is delivered to orbit)</a:t>
            </a:r>
          </a:p>
          <a:p>
            <a:pPr marL="342900" indent="-342900">
              <a:spcBef>
                <a:spcPts val="1200"/>
              </a:spcBef>
              <a:buAutoNum type="arabicPeriod"/>
            </a:pPr>
            <a:r>
              <a:rPr lang="en-US" sz="2400" dirty="0"/>
              <a:t>Determine the total Delta-V that is needed based on the desired orbit</a:t>
            </a:r>
          </a:p>
          <a:p>
            <a:pPr marL="342900" indent="-342900">
              <a:spcBef>
                <a:spcPts val="1200"/>
              </a:spcBef>
              <a:buAutoNum type="arabicPeriod"/>
            </a:pPr>
            <a:r>
              <a:rPr lang="en-US" sz="2400" dirty="0"/>
              <a:t>Select the number of rocket stages</a:t>
            </a:r>
          </a:p>
          <a:p>
            <a:pPr marL="342900" indent="-342900">
              <a:spcBef>
                <a:spcPts val="1200"/>
              </a:spcBef>
              <a:buAutoNum type="arabicPeriod"/>
            </a:pPr>
            <a:r>
              <a:rPr lang="en-US" sz="2400" dirty="0"/>
              <a:t>Identify how much Delta-V will be generated by each stage</a:t>
            </a:r>
          </a:p>
          <a:p>
            <a:pPr marL="342900" indent="-342900">
              <a:spcBef>
                <a:spcPts val="1200"/>
              </a:spcBef>
              <a:buAutoNum type="arabicPeriod"/>
            </a:pPr>
            <a:r>
              <a:rPr lang="en-US" sz="2400" dirty="0"/>
              <a:t>Begin calculating various parameters, ratios, and weight values</a:t>
            </a:r>
          </a:p>
          <a:p>
            <a:pPr marL="800100" lvl="1" indent="-342900">
              <a:spcBef>
                <a:spcPts val="1200"/>
              </a:spcBef>
              <a:buFont typeface="Arial" panose="020B0604020202020204" pitchFamily="34" charset="0"/>
              <a:buChar char="•"/>
            </a:pPr>
            <a:r>
              <a:rPr lang="en-US" sz="2000" dirty="0"/>
              <a:t>c, MR, MF, Stage Weight, Fuel Weight, Structural Weight</a:t>
            </a:r>
          </a:p>
          <a:p>
            <a:pPr marL="800100" lvl="1" indent="-342900">
              <a:spcBef>
                <a:spcPts val="1200"/>
              </a:spcBef>
              <a:buFont typeface="Arial" panose="020B0604020202020204" pitchFamily="34" charset="0"/>
              <a:buChar char="•"/>
            </a:pPr>
            <a:r>
              <a:rPr lang="en-US" sz="2000" dirty="0"/>
              <a:t>Begin with the upper stage first</a:t>
            </a:r>
          </a:p>
          <a:p>
            <a:pPr marL="342900" indent="-342900">
              <a:spcBef>
                <a:spcPts val="1200"/>
              </a:spcBef>
              <a:buAutoNum type="arabicPeriod"/>
            </a:pPr>
            <a:r>
              <a:rPr lang="en-US" sz="2400" dirty="0"/>
              <a:t>Once parameters are calculated for the upper stage, use that total stage weight as the “payload” weight for the stage below.  Repeat the process for each stage</a:t>
            </a:r>
          </a:p>
        </p:txBody>
      </p:sp>
      <p:sp>
        <p:nvSpPr>
          <p:cNvPr id="5" name="TextBox 4">
            <a:extLst>
              <a:ext uri="{FF2B5EF4-FFF2-40B4-BE49-F238E27FC236}">
                <a16:creationId xmlns:a16="http://schemas.microsoft.com/office/drawing/2014/main" id="{809DA42D-D9E3-46A1-BDAC-115C89DCE213}"/>
              </a:ext>
            </a:extLst>
          </p:cNvPr>
          <p:cNvSpPr txBox="1"/>
          <p:nvPr/>
        </p:nvSpPr>
        <p:spPr>
          <a:xfrm>
            <a:off x="1851073" y="5758139"/>
            <a:ext cx="8243668" cy="400110"/>
          </a:xfrm>
          <a:prstGeom prst="rect">
            <a:avLst/>
          </a:prstGeom>
          <a:noFill/>
        </p:spPr>
        <p:txBody>
          <a:bodyPr wrap="square" rtlCol="0">
            <a:spAutoFit/>
          </a:bodyPr>
          <a:lstStyle/>
          <a:p>
            <a:r>
              <a:rPr lang="en-US" sz="2000" i="1" dirty="0"/>
              <a:t>Note:  Negative calculated values indicate a configuration that is not viable…</a:t>
            </a:r>
          </a:p>
        </p:txBody>
      </p:sp>
    </p:spTree>
    <p:extLst>
      <p:ext uri="{BB962C8B-B14F-4D97-AF65-F5344CB8AC3E}">
        <p14:creationId xmlns:p14="http://schemas.microsoft.com/office/powerpoint/2010/main" val="4021454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B4A2792-597B-4F34-A849-5A7612049779}"/>
              </a:ext>
            </a:extLst>
          </p:cNvPr>
          <p:cNvSpPr>
            <a:spLocks noGrp="1"/>
          </p:cNvSpPr>
          <p:nvPr>
            <p:ph type="sldNum" sz="quarter" idx="12"/>
          </p:nvPr>
        </p:nvSpPr>
        <p:spPr/>
        <p:txBody>
          <a:bodyPr/>
          <a:lstStyle/>
          <a:p>
            <a:fld id="{AFEDF2DE-8069-4AD7-A0D4-A67A33A6BC46}" type="slidenum">
              <a:rPr lang="en-US" smtClean="0"/>
              <a:t>25</a:t>
            </a:fld>
            <a:endParaRPr lang="en-US"/>
          </a:p>
        </p:txBody>
      </p:sp>
      <p:sp>
        <p:nvSpPr>
          <p:cNvPr id="3" name="TextBox 2">
            <a:extLst>
              <a:ext uri="{FF2B5EF4-FFF2-40B4-BE49-F238E27FC236}">
                <a16:creationId xmlns:a16="http://schemas.microsoft.com/office/drawing/2014/main" id="{12ECD20F-CAD0-486E-A4DB-280CBCE76EA8}"/>
              </a:ext>
            </a:extLst>
          </p:cNvPr>
          <p:cNvSpPr txBox="1"/>
          <p:nvPr/>
        </p:nvSpPr>
        <p:spPr>
          <a:xfrm>
            <a:off x="3479409" y="225083"/>
            <a:ext cx="5233182" cy="584775"/>
          </a:xfrm>
          <a:prstGeom prst="rect">
            <a:avLst/>
          </a:prstGeom>
          <a:noFill/>
        </p:spPr>
        <p:txBody>
          <a:bodyPr wrap="square" rtlCol="0">
            <a:spAutoFit/>
          </a:bodyPr>
          <a:lstStyle/>
          <a:p>
            <a:pPr algn="ctr"/>
            <a:r>
              <a:rPr lang="en-US" sz="3200" dirty="0"/>
              <a:t>Sample Design Problem</a:t>
            </a:r>
          </a:p>
        </p:txBody>
      </p:sp>
      <p:sp>
        <p:nvSpPr>
          <p:cNvPr id="4" name="TextBox 3">
            <a:extLst>
              <a:ext uri="{FF2B5EF4-FFF2-40B4-BE49-F238E27FC236}">
                <a16:creationId xmlns:a16="http://schemas.microsoft.com/office/drawing/2014/main" id="{966150B8-A858-49F3-8DC0-552565F60D1D}"/>
              </a:ext>
            </a:extLst>
          </p:cNvPr>
          <p:cNvSpPr txBox="1"/>
          <p:nvPr/>
        </p:nvSpPr>
        <p:spPr>
          <a:xfrm>
            <a:off x="1104900" y="949720"/>
            <a:ext cx="10149254" cy="1200329"/>
          </a:xfrm>
          <a:prstGeom prst="rect">
            <a:avLst/>
          </a:prstGeom>
          <a:noFill/>
        </p:spPr>
        <p:txBody>
          <a:bodyPr wrap="square" rtlCol="0">
            <a:spAutoFit/>
          </a:bodyPr>
          <a:lstStyle/>
          <a:p>
            <a:r>
              <a:rPr lang="en-US" sz="2400" dirty="0"/>
              <a:t>Let’s see if we can estimate the design weight of the SpaceX Falcon 1.  This rocket was designed to carry a </a:t>
            </a:r>
            <a:r>
              <a:rPr lang="en-US" sz="2400" b="1" dirty="0"/>
              <a:t>400 </a:t>
            </a:r>
            <a:r>
              <a:rPr lang="en-US" sz="2400" b="1" dirty="0" err="1"/>
              <a:t>lb</a:t>
            </a:r>
            <a:r>
              <a:rPr lang="en-US" sz="2400" b="1" dirty="0"/>
              <a:t> payload </a:t>
            </a:r>
            <a:r>
              <a:rPr lang="en-US" sz="2400" dirty="0"/>
              <a:t>to low earth orbit.  The published ISP for the </a:t>
            </a:r>
            <a:r>
              <a:rPr lang="en-US" sz="2400" b="1" dirty="0"/>
              <a:t>1</a:t>
            </a:r>
            <a:r>
              <a:rPr lang="en-US" sz="2400" b="1" baseline="30000" dirty="0"/>
              <a:t>st</a:t>
            </a:r>
            <a:r>
              <a:rPr lang="en-US" sz="2400" b="1" dirty="0"/>
              <a:t> stage is 255 sec </a:t>
            </a:r>
            <a:r>
              <a:rPr lang="en-US" sz="2400" dirty="0"/>
              <a:t>and the ISP for the </a:t>
            </a:r>
            <a:r>
              <a:rPr lang="en-US" sz="2400" b="1" dirty="0"/>
              <a:t>2</a:t>
            </a:r>
            <a:r>
              <a:rPr lang="en-US" sz="2400" b="1" baseline="30000" dirty="0"/>
              <a:t>nd</a:t>
            </a:r>
            <a:r>
              <a:rPr lang="en-US" sz="2400" b="1" dirty="0"/>
              <a:t> stage is 327 sec</a:t>
            </a:r>
            <a:r>
              <a:rPr lang="en-US" sz="2400" dirty="0"/>
              <a:t>. </a:t>
            </a:r>
          </a:p>
        </p:txBody>
      </p:sp>
      <p:sp>
        <p:nvSpPr>
          <p:cNvPr id="7" name="TextBox 6">
            <a:extLst>
              <a:ext uri="{FF2B5EF4-FFF2-40B4-BE49-F238E27FC236}">
                <a16:creationId xmlns:a16="http://schemas.microsoft.com/office/drawing/2014/main" id="{ED54528A-EB4E-42FB-A4FD-B83BF6E3B3CE}"/>
              </a:ext>
            </a:extLst>
          </p:cNvPr>
          <p:cNvSpPr txBox="1"/>
          <p:nvPr/>
        </p:nvSpPr>
        <p:spPr>
          <a:xfrm>
            <a:off x="1104900" y="2411237"/>
            <a:ext cx="10248900" cy="830997"/>
          </a:xfrm>
          <a:prstGeom prst="rect">
            <a:avLst/>
          </a:prstGeom>
          <a:noFill/>
        </p:spPr>
        <p:txBody>
          <a:bodyPr wrap="square" rtlCol="0">
            <a:spAutoFit/>
          </a:bodyPr>
          <a:lstStyle/>
          <a:p>
            <a:r>
              <a:rPr lang="en-US" sz="2400" dirty="0"/>
              <a:t>Let’s assume we want to get to a </a:t>
            </a:r>
            <a:r>
              <a:rPr lang="en-US" sz="2400" b="1" dirty="0"/>
              <a:t>100 </a:t>
            </a:r>
            <a:r>
              <a:rPr lang="en-US" sz="2400" b="1" dirty="0" err="1"/>
              <a:t>nmi</a:t>
            </a:r>
            <a:r>
              <a:rPr lang="en-US" sz="2400" b="1" dirty="0"/>
              <a:t> high circular orbit</a:t>
            </a:r>
            <a:r>
              <a:rPr lang="en-US" sz="2400" dirty="0"/>
              <a:t>.  </a:t>
            </a:r>
            <a:r>
              <a:rPr lang="en-US" sz="2000" i="1" dirty="0"/>
              <a:t>Note: a nautical mile (</a:t>
            </a:r>
            <a:r>
              <a:rPr lang="en-US" sz="2000" i="1" dirty="0" err="1"/>
              <a:t>nmi</a:t>
            </a:r>
            <a:r>
              <a:rPr lang="en-US" sz="2000" i="1" dirty="0"/>
              <a:t>) is 6,080 ft</a:t>
            </a:r>
            <a:r>
              <a:rPr lang="en-US" sz="2400" dirty="0"/>
              <a:t>.  </a:t>
            </a:r>
          </a:p>
        </p:txBody>
      </p:sp>
      <p:grpSp>
        <p:nvGrpSpPr>
          <p:cNvPr id="6" name="Group 5">
            <a:extLst>
              <a:ext uri="{FF2B5EF4-FFF2-40B4-BE49-F238E27FC236}">
                <a16:creationId xmlns:a16="http://schemas.microsoft.com/office/drawing/2014/main" id="{D8B62403-8B4C-4AE7-823E-75D707E8BE0A}"/>
              </a:ext>
            </a:extLst>
          </p:cNvPr>
          <p:cNvGrpSpPr/>
          <p:nvPr/>
        </p:nvGrpSpPr>
        <p:grpSpPr>
          <a:xfrm rot="5400000">
            <a:off x="5447901" y="1050319"/>
            <a:ext cx="691289" cy="5634109"/>
            <a:chOff x="5287966" y="611945"/>
            <a:chExt cx="691289" cy="5634109"/>
          </a:xfrm>
        </p:grpSpPr>
        <p:grpSp>
          <p:nvGrpSpPr>
            <p:cNvPr id="8" name="Group 7">
              <a:extLst>
                <a:ext uri="{FF2B5EF4-FFF2-40B4-BE49-F238E27FC236}">
                  <a16:creationId xmlns:a16="http://schemas.microsoft.com/office/drawing/2014/main" id="{0F085111-2C47-475A-88A4-28222741F5CF}"/>
                </a:ext>
              </a:extLst>
            </p:cNvPr>
            <p:cNvGrpSpPr/>
            <p:nvPr/>
          </p:nvGrpSpPr>
          <p:grpSpPr>
            <a:xfrm>
              <a:off x="5287966" y="1631853"/>
              <a:ext cx="689318" cy="1772530"/>
              <a:chOff x="1871001" y="1631853"/>
              <a:chExt cx="689318" cy="1772530"/>
            </a:xfrm>
          </p:grpSpPr>
          <p:sp>
            <p:nvSpPr>
              <p:cNvPr id="9" name="Trapezoid 8">
                <a:extLst>
                  <a:ext uri="{FF2B5EF4-FFF2-40B4-BE49-F238E27FC236}">
                    <a16:creationId xmlns:a16="http://schemas.microsoft.com/office/drawing/2014/main" id="{D0BC5666-642D-4424-8A5A-823756795AC2}"/>
                  </a:ext>
                </a:extLst>
              </p:cNvPr>
              <p:cNvSpPr/>
              <p:nvPr/>
            </p:nvSpPr>
            <p:spPr>
              <a:xfrm>
                <a:off x="2103118" y="3094894"/>
                <a:ext cx="253218" cy="309489"/>
              </a:xfrm>
              <a:prstGeom prst="trapezoid">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8A5216C0-F267-4BE5-B76F-9F8F41740137}"/>
                  </a:ext>
                </a:extLst>
              </p:cNvPr>
              <p:cNvSpPr/>
              <p:nvPr/>
            </p:nvSpPr>
            <p:spPr>
              <a:xfrm>
                <a:off x="1871002" y="1631853"/>
                <a:ext cx="689317" cy="1491175"/>
              </a:xfrm>
              <a:prstGeom prst="roundRect">
                <a:avLst>
                  <a:gd name="adj" fmla="val 37075"/>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0B200DF-1B1F-4BA7-B610-74C42EECA963}"/>
                  </a:ext>
                </a:extLst>
              </p:cNvPr>
              <p:cNvSpPr/>
              <p:nvPr/>
            </p:nvSpPr>
            <p:spPr>
              <a:xfrm>
                <a:off x="1871002" y="1716261"/>
                <a:ext cx="689317" cy="436098"/>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C805489-CD36-4E41-9951-635F34D823B1}"/>
                  </a:ext>
                </a:extLst>
              </p:cNvPr>
              <p:cNvSpPr/>
              <p:nvPr/>
            </p:nvSpPr>
            <p:spPr>
              <a:xfrm>
                <a:off x="1871001" y="2574388"/>
                <a:ext cx="689317" cy="436098"/>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a:extLst>
                <a:ext uri="{FF2B5EF4-FFF2-40B4-BE49-F238E27FC236}">
                  <a16:creationId xmlns:a16="http://schemas.microsoft.com/office/drawing/2014/main" id="{3048DB8B-19CD-4841-A833-FAD84EB9B6A4}"/>
                </a:ext>
              </a:extLst>
            </p:cNvPr>
            <p:cNvGrpSpPr/>
            <p:nvPr/>
          </p:nvGrpSpPr>
          <p:grpSpPr>
            <a:xfrm>
              <a:off x="5289937" y="3545056"/>
              <a:ext cx="689318" cy="2700998"/>
              <a:chOff x="1871001" y="1631853"/>
              <a:chExt cx="689318" cy="1636182"/>
            </a:xfrm>
          </p:grpSpPr>
          <p:sp>
            <p:nvSpPr>
              <p:cNvPr id="14" name="Trapezoid 13">
                <a:extLst>
                  <a:ext uri="{FF2B5EF4-FFF2-40B4-BE49-F238E27FC236}">
                    <a16:creationId xmlns:a16="http://schemas.microsoft.com/office/drawing/2014/main" id="{ACD04A2D-9C67-4285-9F4B-FA6E572D55D5}"/>
                  </a:ext>
                </a:extLst>
              </p:cNvPr>
              <p:cNvSpPr/>
              <p:nvPr/>
            </p:nvSpPr>
            <p:spPr>
              <a:xfrm>
                <a:off x="2039820" y="3094893"/>
                <a:ext cx="330584" cy="173142"/>
              </a:xfrm>
              <a:prstGeom prst="trapezoid">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Rounded Corners 14">
                <a:extLst>
                  <a:ext uri="{FF2B5EF4-FFF2-40B4-BE49-F238E27FC236}">
                    <a16:creationId xmlns:a16="http://schemas.microsoft.com/office/drawing/2014/main" id="{D58D6A53-A26A-4493-87D9-C8C528F65F19}"/>
                  </a:ext>
                </a:extLst>
              </p:cNvPr>
              <p:cNvSpPr/>
              <p:nvPr/>
            </p:nvSpPr>
            <p:spPr>
              <a:xfrm>
                <a:off x="1871002" y="1631853"/>
                <a:ext cx="689317" cy="1491175"/>
              </a:xfrm>
              <a:prstGeom prst="roundRect">
                <a:avLst>
                  <a:gd name="adj" fmla="val 37075"/>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0CE0C5B-20A9-44E4-96D5-961ECF7B6FAE}"/>
                  </a:ext>
                </a:extLst>
              </p:cNvPr>
              <p:cNvSpPr/>
              <p:nvPr/>
            </p:nvSpPr>
            <p:spPr>
              <a:xfrm>
                <a:off x="1871002" y="1716261"/>
                <a:ext cx="689317" cy="436098"/>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3D966E4-F5C1-4D50-825A-B659A111F421}"/>
                  </a:ext>
                </a:extLst>
              </p:cNvPr>
              <p:cNvSpPr/>
              <p:nvPr/>
            </p:nvSpPr>
            <p:spPr>
              <a:xfrm>
                <a:off x="1871001" y="2574388"/>
                <a:ext cx="689317" cy="436098"/>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F9F2AFD1-EA2D-4F78-B647-A9E591BFD2E4}"/>
                </a:ext>
              </a:extLst>
            </p:cNvPr>
            <p:cNvGrpSpPr/>
            <p:nvPr/>
          </p:nvGrpSpPr>
          <p:grpSpPr>
            <a:xfrm>
              <a:off x="5287966" y="984751"/>
              <a:ext cx="689317" cy="471261"/>
              <a:chOff x="4063217" y="2321175"/>
              <a:chExt cx="689317" cy="471261"/>
            </a:xfrm>
          </p:grpSpPr>
          <p:sp>
            <p:nvSpPr>
              <p:cNvPr id="19" name="Rectangle 18">
                <a:extLst>
                  <a:ext uri="{FF2B5EF4-FFF2-40B4-BE49-F238E27FC236}">
                    <a16:creationId xmlns:a16="http://schemas.microsoft.com/office/drawing/2014/main" id="{16117D49-EBFA-40B0-A936-82472CF2A543}"/>
                  </a:ext>
                </a:extLst>
              </p:cNvPr>
              <p:cNvSpPr/>
              <p:nvPr/>
            </p:nvSpPr>
            <p:spPr>
              <a:xfrm>
                <a:off x="4063217" y="2574387"/>
                <a:ext cx="689317" cy="218049"/>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Rounded Corners 19">
                <a:extLst>
                  <a:ext uri="{FF2B5EF4-FFF2-40B4-BE49-F238E27FC236}">
                    <a16:creationId xmlns:a16="http://schemas.microsoft.com/office/drawing/2014/main" id="{086CF340-165D-4B44-B104-E43BE1CEEEBA}"/>
                  </a:ext>
                </a:extLst>
              </p:cNvPr>
              <p:cNvSpPr/>
              <p:nvPr/>
            </p:nvSpPr>
            <p:spPr>
              <a:xfrm>
                <a:off x="4234375" y="2321175"/>
                <a:ext cx="337625" cy="2180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Flowchart: Delay 20">
              <a:extLst>
                <a:ext uri="{FF2B5EF4-FFF2-40B4-BE49-F238E27FC236}">
                  <a16:creationId xmlns:a16="http://schemas.microsoft.com/office/drawing/2014/main" id="{6248856B-3E5E-4A36-83D6-695C8BE1383F}"/>
                </a:ext>
              </a:extLst>
            </p:cNvPr>
            <p:cNvSpPr/>
            <p:nvPr/>
          </p:nvSpPr>
          <p:spPr>
            <a:xfrm rot="16200000">
              <a:off x="5320603" y="581282"/>
              <a:ext cx="626017" cy="687344"/>
            </a:xfrm>
            <a:prstGeom prst="flowChartDelay">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2" name="TextBox 21">
            <a:extLst>
              <a:ext uri="{FF2B5EF4-FFF2-40B4-BE49-F238E27FC236}">
                <a16:creationId xmlns:a16="http://schemas.microsoft.com/office/drawing/2014/main" id="{DA508028-C7FC-445D-9417-7E0448AD8B3D}"/>
              </a:ext>
            </a:extLst>
          </p:cNvPr>
          <p:cNvSpPr txBox="1"/>
          <p:nvPr/>
        </p:nvSpPr>
        <p:spPr>
          <a:xfrm>
            <a:off x="2427802" y="4432006"/>
            <a:ext cx="1730327" cy="400110"/>
          </a:xfrm>
          <a:prstGeom prst="rect">
            <a:avLst/>
          </a:prstGeom>
          <a:noFill/>
        </p:spPr>
        <p:txBody>
          <a:bodyPr wrap="square" rtlCol="0">
            <a:spAutoFit/>
          </a:bodyPr>
          <a:lstStyle/>
          <a:p>
            <a:r>
              <a:rPr lang="en-US" sz="2000" dirty="0"/>
              <a:t>ISP = 255 sec</a:t>
            </a:r>
          </a:p>
        </p:txBody>
      </p:sp>
      <p:sp>
        <p:nvSpPr>
          <p:cNvPr id="23" name="TextBox 22">
            <a:extLst>
              <a:ext uri="{FF2B5EF4-FFF2-40B4-BE49-F238E27FC236}">
                <a16:creationId xmlns:a16="http://schemas.microsoft.com/office/drawing/2014/main" id="{4F657384-623B-461D-9CDB-D59D8774CD1B}"/>
              </a:ext>
            </a:extLst>
          </p:cNvPr>
          <p:cNvSpPr txBox="1"/>
          <p:nvPr/>
        </p:nvSpPr>
        <p:spPr>
          <a:xfrm>
            <a:off x="5339859" y="4428064"/>
            <a:ext cx="1730327" cy="400110"/>
          </a:xfrm>
          <a:prstGeom prst="rect">
            <a:avLst/>
          </a:prstGeom>
          <a:noFill/>
        </p:spPr>
        <p:txBody>
          <a:bodyPr wrap="square" rtlCol="0">
            <a:spAutoFit/>
          </a:bodyPr>
          <a:lstStyle/>
          <a:p>
            <a:r>
              <a:rPr lang="en-US" sz="2000" dirty="0"/>
              <a:t>ISP = 327 sec</a:t>
            </a:r>
          </a:p>
        </p:txBody>
      </p:sp>
      <p:sp>
        <p:nvSpPr>
          <p:cNvPr id="24" name="TextBox 23">
            <a:extLst>
              <a:ext uri="{FF2B5EF4-FFF2-40B4-BE49-F238E27FC236}">
                <a16:creationId xmlns:a16="http://schemas.microsoft.com/office/drawing/2014/main" id="{CD24CCA2-E268-4976-8209-4787D0B634D0}"/>
              </a:ext>
            </a:extLst>
          </p:cNvPr>
          <p:cNvSpPr txBox="1"/>
          <p:nvPr/>
        </p:nvSpPr>
        <p:spPr>
          <a:xfrm>
            <a:off x="1110175" y="5027100"/>
            <a:ext cx="10034954" cy="1200329"/>
          </a:xfrm>
          <a:prstGeom prst="rect">
            <a:avLst/>
          </a:prstGeom>
          <a:noFill/>
        </p:spPr>
        <p:txBody>
          <a:bodyPr wrap="square" rtlCol="0">
            <a:spAutoFit/>
          </a:bodyPr>
          <a:lstStyle/>
          <a:p>
            <a:r>
              <a:rPr lang="en-US" sz="2400" dirty="0"/>
              <a:t>Nose fairings are usually shed during 2</a:t>
            </a:r>
            <a:r>
              <a:rPr lang="en-US" sz="2400" baseline="30000" dirty="0"/>
              <a:t>nd</a:t>
            </a:r>
            <a:r>
              <a:rPr lang="en-US" sz="2400" dirty="0"/>
              <a:t> stage burn to reduce the 2</a:t>
            </a:r>
            <a:r>
              <a:rPr lang="en-US" sz="2400" baseline="30000" dirty="0"/>
              <a:t>nd</a:t>
            </a:r>
            <a:r>
              <a:rPr lang="en-US" sz="2400" dirty="0"/>
              <a:t> stage weight and improve acceleration.  To avoid confusion in this simple analysis we will just ignore the weight of the fairing all together…</a:t>
            </a:r>
          </a:p>
        </p:txBody>
      </p:sp>
    </p:spTree>
    <p:extLst>
      <p:ext uri="{BB962C8B-B14F-4D97-AF65-F5344CB8AC3E}">
        <p14:creationId xmlns:p14="http://schemas.microsoft.com/office/powerpoint/2010/main" val="1695419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616A0C3-EE29-409E-8BFC-EC295D6C8018}"/>
              </a:ext>
            </a:extLst>
          </p:cNvPr>
          <p:cNvSpPr>
            <a:spLocks noGrp="1"/>
          </p:cNvSpPr>
          <p:nvPr>
            <p:ph type="sldNum" sz="quarter" idx="12"/>
          </p:nvPr>
        </p:nvSpPr>
        <p:spPr/>
        <p:txBody>
          <a:bodyPr/>
          <a:lstStyle/>
          <a:p>
            <a:fld id="{AFEDF2DE-8069-4AD7-A0D4-A67A33A6BC46}" type="slidenum">
              <a:rPr lang="en-US" smtClean="0"/>
              <a:t>26</a:t>
            </a:fld>
            <a:endParaRPr lang="en-US"/>
          </a:p>
        </p:txBody>
      </p:sp>
      <p:sp>
        <p:nvSpPr>
          <p:cNvPr id="4" name="TextBox 3">
            <a:extLst>
              <a:ext uri="{FF2B5EF4-FFF2-40B4-BE49-F238E27FC236}">
                <a16:creationId xmlns:a16="http://schemas.microsoft.com/office/drawing/2014/main" id="{78BD7A82-905A-4BB7-8B5D-D1357E282048}"/>
              </a:ext>
            </a:extLst>
          </p:cNvPr>
          <p:cNvSpPr txBox="1"/>
          <p:nvPr/>
        </p:nvSpPr>
        <p:spPr>
          <a:xfrm>
            <a:off x="3479409" y="225083"/>
            <a:ext cx="5233182" cy="584775"/>
          </a:xfrm>
          <a:prstGeom prst="rect">
            <a:avLst/>
          </a:prstGeom>
          <a:noFill/>
        </p:spPr>
        <p:txBody>
          <a:bodyPr wrap="square" rtlCol="0">
            <a:spAutoFit/>
          </a:bodyPr>
          <a:lstStyle/>
          <a:p>
            <a:pPr algn="ctr"/>
            <a:r>
              <a:rPr lang="en-US" sz="3200" dirty="0"/>
              <a:t>Required Delta-V</a:t>
            </a:r>
          </a:p>
        </p:txBody>
      </p:sp>
      <p:graphicFrame>
        <p:nvGraphicFramePr>
          <p:cNvPr id="5" name="Chart 4">
            <a:extLst>
              <a:ext uri="{FF2B5EF4-FFF2-40B4-BE49-F238E27FC236}">
                <a16:creationId xmlns:a16="http://schemas.microsoft.com/office/drawing/2014/main" id="{198E77AD-4EA5-4BE2-84F9-AE4BA23EA410}"/>
              </a:ext>
            </a:extLst>
          </p:cNvPr>
          <p:cNvGraphicFramePr>
            <a:graphicFrameLocks/>
          </p:cNvGraphicFramePr>
          <p:nvPr>
            <p:extLst>
              <p:ext uri="{D42A27DB-BD31-4B8C-83A1-F6EECF244321}">
                <p14:modId xmlns:p14="http://schemas.microsoft.com/office/powerpoint/2010/main" val="2129007809"/>
              </p:ext>
            </p:extLst>
          </p:nvPr>
        </p:nvGraphicFramePr>
        <p:xfrm>
          <a:off x="6280043" y="1183188"/>
          <a:ext cx="5257799" cy="3435229"/>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49186EF4-BB7C-4818-874E-47EF397F0E26}"/>
              </a:ext>
            </a:extLst>
          </p:cNvPr>
          <p:cNvSpPr txBox="1"/>
          <p:nvPr/>
        </p:nvSpPr>
        <p:spPr>
          <a:xfrm>
            <a:off x="425557" y="5457035"/>
            <a:ext cx="11112285" cy="400110"/>
          </a:xfrm>
          <a:prstGeom prst="rect">
            <a:avLst/>
          </a:prstGeom>
          <a:noFill/>
        </p:spPr>
        <p:txBody>
          <a:bodyPr wrap="square" rtlCol="0">
            <a:spAutoFit/>
          </a:bodyPr>
          <a:lstStyle/>
          <a:p>
            <a:r>
              <a:rPr lang="en-US" sz="2000" b="1" dirty="0"/>
              <a:t>Required Delta-V   =   26,300  ft/sec   -   </a:t>
            </a:r>
            <a:r>
              <a:rPr lang="en-US" sz="2000" b="1" dirty="0">
                <a:solidFill>
                  <a:srgbClr val="00B050"/>
                </a:solidFill>
              </a:rPr>
              <a:t>1,200  ft/sec</a:t>
            </a:r>
            <a:r>
              <a:rPr lang="en-US" sz="2000" b="1" dirty="0"/>
              <a:t>   +   </a:t>
            </a:r>
            <a:r>
              <a:rPr lang="en-US" sz="2000" b="1" dirty="0">
                <a:solidFill>
                  <a:srgbClr val="FF0000"/>
                </a:solidFill>
              </a:rPr>
              <a:t>8,000  ft/sec</a:t>
            </a:r>
            <a:r>
              <a:rPr lang="en-US" sz="2000" b="1" dirty="0"/>
              <a:t>  +  </a:t>
            </a:r>
            <a:r>
              <a:rPr lang="en-US" sz="2000" b="1" dirty="0">
                <a:solidFill>
                  <a:srgbClr val="FF0000"/>
                </a:solidFill>
              </a:rPr>
              <a:t>1,900 ft/sec</a:t>
            </a:r>
            <a:r>
              <a:rPr lang="en-US" sz="2000" b="1" dirty="0"/>
              <a:t>   =   35,000  ft/sec</a:t>
            </a:r>
          </a:p>
        </p:txBody>
      </p:sp>
      <p:grpSp>
        <p:nvGrpSpPr>
          <p:cNvPr id="10" name="Group 9">
            <a:extLst>
              <a:ext uri="{FF2B5EF4-FFF2-40B4-BE49-F238E27FC236}">
                <a16:creationId xmlns:a16="http://schemas.microsoft.com/office/drawing/2014/main" id="{E3720FA3-830F-40CB-A237-5453EED52DBB}"/>
              </a:ext>
            </a:extLst>
          </p:cNvPr>
          <p:cNvGrpSpPr/>
          <p:nvPr/>
        </p:nvGrpSpPr>
        <p:grpSpPr>
          <a:xfrm>
            <a:off x="604433" y="1370616"/>
            <a:ext cx="7594171" cy="2364476"/>
            <a:chOff x="604433" y="1370616"/>
            <a:chExt cx="7594171" cy="2364476"/>
          </a:xfrm>
        </p:grpSpPr>
        <p:sp>
          <p:nvSpPr>
            <p:cNvPr id="3" name="TextBox 2">
              <a:extLst>
                <a:ext uri="{FF2B5EF4-FFF2-40B4-BE49-F238E27FC236}">
                  <a16:creationId xmlns:a16="http://schemas.microsoft.com/office/drawing/2014/main" id="{72A83733-92D2-48E5-BC4B-C9D7D66D29EE}"/>
                </a:ext>
              </a:extLst>
            </p:cNvPr>
            <p:cNvSpPr txBox="1"/>
            <p:nvPr/>
          </p:nvSpPr>
          <p:spPr>
            <a:xfrm>
              <a:off x="604433" y="1370616"/>
              <a:ext cx="5036949" cy="830997"/>
            </a:xfrm>
            <a:prstGeom prst="rect">
              <a:avLst/>
            </a:prstGeom>
            <a:noFill/>
          </p:spPr>
          <p:txBody>
            <a:bodyPr wrap="square" rtlCol="0">
              <a:spAutoFit/>
            </a:bodyPr>
            <a:lstStyle/>
            <a:p>
              <a:r>
                <a:rPr lang="en-US" sz="2400" dirty="0"/>
                <a:t>The Launch Delta-V to get to a 100 </a:t>
              </a:r>
              <a:r>
                <a:rPr lang="en-US" sz="2400" dirty="0" err="1"/>
                <a:t>nmi</a:t>
              </a:r>
              <a:r>
                <a:rPr lang="en-US" sz="2400" dirty="0"/>
                <a:t> circular orbit is </a:t>
              </a:r>
              <a:r>
                <a:rPr lang="en-US" sz="2400" b="1" dirty="0"/>
                <a:t>26,300 ft/sec</a:t>
              </a:r>
              <a:r>
                <a:rPr lang="en-US" sz="2400" dirty="0"/>
                <a:t>.</a:t>
              </a:r>
            </a:p>
          </p:txBody>
        </p:sp>
        <p:sp>
          <p:nvSpPr>
            <p:cNvPr id="7" name="Oval 6">
              <a:extLst>
                <a:ext uri="{FF2B5EF4-FFF2-40B4-BE49-F238E27FC236}">
                  <a16:creationId xmlns:a16="http://schemas.microsoft.com/office/drawing/2014/main" id="{9EDA13EE-6F11-43EA-95C4-52C59B066108}"/>
                </a:ext>
              </a:extLst>
            </p:cNvPr>
            <p:cNvSpPr/>
            <p:nvPr/>
          </p:nvSpPr>
          <p:spPr>
            <a:xfrm>
              <a:off x="7749153" y="3285641"/>
              <a:ext cx="449451" cy="44945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a:extLst>
              <a:ext uri="{FF2B5EF4-FFF2-40B4-BE49-F238E27FC236}">
                <a16:creationId xmlns:a16="http://schemas.microsoft.com/office/drawing/2014/main" id="{C35B65BA-3C49-40A6-BD95-E43A8F4C3D06}"/>
              </a:ext>
            </a:extLst>
          </p:cNvPr>
          <p:cNvSpPr txBox="1"/>
          <p:nvPr/>
        </p:nvSpPr>
        <p:spPr>
          <a:xfrm>
            <a:off x="604432" y="2598003"/>
            <a:ext cx="5036949" cy="830997"/>
          </a:xfrm>
          <a:prstGeom prst="rect">
            <a:avLst/>
          </a:prstGeom>
          <a:noFill/>
        </p:spPr>
        <p:txBody>
          <a:bodyPr wrap="square" rtlCol="0">
            <a:spAutoFit/>
          </a:bodyPr>
          <a:lstStyle/>
          <a:p>
            <a:r>
              <a:rPr lang="en-US" sz="2400" dirty="0"/>
              <a:t>Let’s assume the rotation of the earth provides </a:t>
            </a:r>
            <a:r>
              <a:rPr lang="en-US" sz="2400" b="1" dirty="0"/>
              <a:t>1,200 ft/sec </a:t>
            </a:r>
            <a:r>
              <a:rPr lang="en-US" sz="2400" dirty="0"/>
              <a:t>of initial velocity.</a:t>
            </a:r>
          </a:p>
        </p:txBody>
      </p:sp>
      <p:sp>
        <p:nvSpPr>
          <p:cNvPr id="9" name="TextBox 8">
            <a:extLst>
              <a:ext uri="{FF2B5EF4-FFF2-40B4-BE49-F238E27FC236}">
                <a16:creationId xmlns:a16="http://schemas.microsoft.com/office/drawing/2014/main" id="{FF9D7596-0F96-4649-AEB5-DCB9F900BA9B}"/>
              </a:ext>
            </a:extLst>
          </p:cNvPr>
          <p:cNvSpPr txBox="1"/>
          <p:nvPr/>
        </p:nvSpPr>
        <p:spPr>
          <a:xfrm>
            <a:off x="604432" y="3756213"/>
            <a:ext cx="5036949" cy="1200329"/>
          </a:xfrm>
          <a:prstGeom prst="rect">
            <a:avLst/>
          </a:prstGeom>
          <a:noFill/>
        </p:spPr>
        <p:txBody>
          <a:bodyPr wrap="square" rtlCol="0">
            <a:spAutoFit/>
          </a:bodyPr>
          <a:lstStyle/>
          <a:p>
            <a:r>
              <a:rPr lang="en-US" sz="2400" dirty="0"/>
              <a:t>Let’s assume the gravity losses are </a:t>
            </a:r>
            <a:r>
              <a:rPr lang="en-US" sz="2400" b="1" dirty="0"/>
              <a:t>8,000 ft/sec</a:t>
            </a:r>
            <a:r>
              <a:rPr lang="en-US" sz="2400" dirty="0"/>
              <a:t>. and the drag losses are </a:t>
            </a:r>
            <a:r>
              <a:rPr lang="en-US" sz="2400" b="1" dirty="0"/>
              <a:t>1,900 ft/sec. </a:t>
            </a:r>
          </a:p>
        </p:txBody>
      </p:sp>
    </p:spTree>
    <p:extLst>
      <p:ext uri="{BB962C8B-B14F-4D97-AF65-F5344CB8AC3E}">
        <p14:creationId xmlns:p14="http://schemas.microsoft.com/office/powerpoint/2010/main" val="42317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9C9B8B-6F4D-44AB-A62E-762173A81540}"/>
              </a:ext>
            </a:extLst>
          </p:cNvPr>
          <p:cNvSpPr>
            <a:spLocks noGrp="1"/>
          </p:cNvSpPr>
          <p:nvPr>
            <p:ph type="sldNum" sz="quarter" idx="12"/>
          </p:nvPr>
        </p:nvSpPr>
        <p:spPr/>
        <p:txBody>
          <a:bodyPr/>
          <a:lstStyle/>
          <a:p>
            <a:fld id="{AFEDF2DE-8069-4AD7-A0D4-A67A33A6BC46}" type="slidenum">
              <a:rPr lang="en-US" smtClean="0"/>
              <a:t>27</a:t>
            </a:fld>
            <a:endParaRPr lang="en-US"/>
          </a:p>
        </p:txBody>
      </p:sp>
      <p:sp>
        <p:nvSpPr>
          <p:cNvPr id="3" name="TextBox 2">
            <a:extLst>
              <a:ext uri="{FF2B5EF4-FFF2-40B4-BE49-F238E27FC236}">
                <a16:creationId xmlns:a16="http://schemas.microsoft.com/office/drawing/2014/main" id="{E216DE59-B5C4-4379-9CEC-B8A32630FB5B}"/>
              </a:ext>
            </a:extLst>
          </p:cNvPr>
          <p:cNvSpPr txBox="1"/>
          <p:nvPr/>
        </p:nvSpPr>
        <p:spPr>
          <a:xfrm>
            <a:off x="1104900" y="1118691"/>
            <a:ext cx="9982200" cy="3046988"/>
          </a:xfrm>
          <a:prstGeom prst="rect">
            <a:avLst/>
          </a:prstGeom>
          <a:noFill/>
        </p:spPr>
        <p:txBody>
          <a:bodyPr wrap="square" rtlCol="0">
            <a:spAutoFit/>
          </a:bodyPr>
          <a:lstStyle/>
          <a:p>
            <a:r>
              <a:rPr lang="en-US" sz="2400" dirty="0"/>
              <a:t>Next, we need to select the Delta-V’s that will be provided by each rocket stage.  Let’s assume the 2</a:t>
            </a:r>
            <a:r>
              <a:rPr lang="en-US" sz="2400" baseline="30000" dirty="0"/>
              <a:t>nd</a:t>
            </a:r>
            <a:r>
              <a:rPr lang="en-US" sz="2400" dirty="0"/>
              <a:t> stage provides more Delta-V than the first stage booster:  </a:t>
            </a:r>
          </a:p>
          <a:p>
            <a:endParaRPr lang="en-US" sz="2400" dirty="0"/>
          </a:p>
          <a:p>
            <a:endParaRPr lang="en-US" sz="2400" dirty="0"/>
          </a:p>
          <a:p>
            <a:r>
              <a:rPr lang="en-US" sz="2400" dirty="0"/>
              <a:t>			1</a:t>
            </a:r>
            <a:r>
              <a:rPr lang="en-US" sz="2400" baseline="30000" dirty="0"/>
              <a:t>st</a:t>
            </a:r>
            <a:r>
              <a:rPr lang="en-US" sz="2400" dirty="0"/>
              <a:t> stage </a:t>
            </a:r>
            <a:r>
              <a:rPr lang="en-US" sz="2400" b="1" dirty="0"/>
              <a:t>∆V</a:t>
            </a:r>
            <a:r>
              <a:rPr lang="en-US" sz="2400" b="1" baseline="-25000" dirty="0"/>
              <a:t>1</a:t>
            </a:r>
            <a:r>
              <a:rPr lang="en-US" sz="2400" b="1" dirty="0"/>
              <a:t> = 14,000 ft/sec </a:t>
            </a:r>
          </a:p>
          <a:p>
            <a:endParaRPr lang="en-US" sz="2400" dirty="0"/>
          </a:p>
          <a:p>
            <a:r>
              <a:rPr lang="en-US" sz="2400" dirty="0"/>
              <a:t>			2</a:t>
            </a:r>
            <a:r>
              <a:rPr lang="en-US" sz="2400" baseline="30000" dirty="0"/>
              <a:t>nd</a:t>
            </a:r>
            <a:r>
              <a:rPr lang="en-US" sz="2400" dirty="0"/>
              <a:t> state </a:t>
            </a:r>
            <a:r>
              <a:rPr lang="en-US" sz="2400" b="1" dirty="0"/>
              <a:t>∆V</a:t>
            </a:r>
            <a:r>
              <a:rPr lang="en-US" sz="2400" b="1" baseline="-25000" dirty="0"/>
              <a:t>2</a:t>
            </a:r>
            <a:r>
              <a:rPr lang="en-US" sz="2400" b="1" dirty="0"/>
              <a:t> = 21,000 ft/sec</a:t>
            </a:r>
            <a:r>
              <a:rPr lang="en-US" sz="2400" dirty="0"/>
              <a:t>.</a:t>
            </a:r>
          </a:p>
        </p:txBody>
      </p:sp>
    </p:spTree>
    <p:extLst>
      <p:ext uri="{BB962C8B-B14F-4D97-AF65-F5344CB8AC3E}">
        <p14:creationId xmlns:p14="http://schemas.microsoft.com/office/powerpoint/2010/main" val="3234943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47214EE1-E866-4B44-819D-A8E52ECCD423}"/>
              </a:ext>
            </a:extLst>
          </p:cNvPr>
          <p:cNvGrpSpPr/>
          <p:nvPr/>
        </p:nvGrpSpPr>
        <p:grpSpPr>
          <a:xfrm>
            <a:off x="2696020" y="2275825"/>
            <a:ext cx="689318" cy="1772530"/>
            <a:chOff x="1871001" y="1631853"/>
            <a:chExt cx="689318" cy="1772530"/>
          </a:xfrm>
        </p:grpSpPr>
        <p:sp>
          <p:nvSpPr>
            <p:cNvPr id="8" name="Trapezoid 7">
              <a:extLst>
                <a:ext uri="{FF2B5EF4-FFF2-40B4-BE49-F238E27FC236}">
                  <a16:creationId xmlns:a16="http://schemas.microsoft.com/office/drawing/2014/main" id="{EDD9EA92-1666-469E-8207-60C4F8DF5F3B}"/>
                </a:ext>
              </a:extLst>
            </p:cNvPr>
            <p:cNvSpPr/>
            <p:nvPr/>
          </p:nvSpPr>
          <p:spPr>
            <a:xfrm>
              <a:off x="2103118" y="3094894"/>
              <a:ext cx="253218" cy="309489"/>
            </a:xfrm>
            <a:prstGeom prst="trapezoid">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Rounded Corners 3">
              <a:extLst>
                <a:ext uri="{FF2B5EF4-FFF2-40B4-BE49-F238E27FC236}">
                  <a16:creationId xmlns:a16="http://schemas.microsoft.com/office/drawing/2014/main" id="{204DA55B-6108-4CB8-B62D-37479C6C3E4F}"/>
                </a:ext>
              </a:extLst>
            </p:cNvPr>
            <p:cNvSpPr/>
            <p:nvPr/>
          </p:nvSpPr>
          <p:spPr>
            <a:xfrm>
              <a:off x="1871002" y="1631853"/>
              <a:ext cx="689317" cy="1491175"/>
            </a:xfrm>
            <a:prstGeom prst="roundRect">
              <a:avLst>
                <a:gd name="adj" fmla="val 37075"/>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AFFC2BE2-C728-446D-B6F0-D933B2105739}"/>
                </a:ext>
              </a:extLst>
            </p:cNvPr>
            <p:cNvSpPr/>
            <p:nvPr/>
          </p:nvSpPr>
          <p:spPr>
            <a:xfrm>
              <a:off x="1871002" y="1716261"/>
              <a:ext cx="689317" cy="436098"/>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CBA5AED-ED17-4FCC-A115-E4CB03D060A0}"/>
                </a:ext>
              </a:extLst>
            </p:cNvPr>
            <p:cNvSpPr/>
            <p:nvPr/>
          </p:nvSpPr>
          <p:spPr>
            <a:xfrm>
              <a:off x="1871001" y="2574388"/>
              <a:ext cx="689317" cy="436098"/>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E2DCBEC0-D06F-43B2-B64A-A3308D09D2DA}"/>
              </a:ext>
            </a:extLst>
          </p:cNvPr>
          <p:cNvGrpSpPr/>
          <p:nvPr/>
        </p:nvGrpSpPr>
        <p:grpSpPr>
          <a:xfrm>
            <a:off x="2696020" y="1628723"/>
            <a:ext cx="689317" cy="471261"/>
            <a:chOff x="4063217" y="2321175"/>
            <a:chExt cx="689317" cy="471261"/>
          </a:xfrm>
        </p:grpSpPr>
        <p:sp>
          <p:nvSpPr>
            <p:cNvPr id="15" name="Rectangle 14">
              <a:extLst>
                <a:ext uri="{FF2B5EF4-FFF2-40B4-BE49-F238E27FC236}">
                  <a16:creationId xmlns:a16="http://schemas.microsoft.com/office/drawing/2014/main" id="{7B127F8B-B595-4B7E-83FF-7804577E8357}"/>
                </a:ext>
              </a:extLst>
            </p:cNvPr>
            <p:cNvSpPr/>
            <p:nvPr/>
          </p:nvSpPr>
          <p:spPr>
            <a:xfrm>
              <a:off x="4063217" y="2574387"/>
              <a:ext cx="689317" cy="218049"/>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89201BC6-E6A1-45F5-B24A-9D67180DB1BC}"/>
                </a:ext>
              </a:extLst>
            </p:cNvPr>
            <p:cNvSpPr/>
            <p:nvPr/>
          </p:nvSpPr>
          <p:spPr>
            <a:xfrm>
              <a:off x="4234375" y="2321175"/>
              <a:ext cx="337625" cy="2180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Flowchart: Delay 32">
            <a:extLst>
              <a:ext uri="{FF2B5EF4-FFF2-40B4-BE49-F238E27FC236}">
                <a16:creationId xmlns:a16="http://schemas.microsoft.com/office/drawing/2014/main" id="{F9CEC2D8-A962-4FEA-BB16-E7509AB02D1C}"/>
              </a:ext>
            </a:extLst>
          </p:cNvPr>
          <p:cNvSpPr/>
          <p:nvPr/>
        </p:nvSpPr>
        <p:spPr>
          <a:xfrm rot="16200000">
            <a:off x="2728657" y="1225254"/>
            <a:ext cx="626017" cy="687344"/>
          </a:xfrm>
          <a:prstGeom prst="flowChartDelay">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27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F8BB9C88-6953-4744-9D06-4FAA3C60CA47}"/>
              </a:ext>
            </a:extLst>
          </p:cNvPr>
          <p:cNvSpPr txBox="1"/>
          <p:nvPr/>
        </p:nvSpPr>
        <p:spPr>
          <a:xfrm>
            <a:off x="5995301" y="1446281"/>
            <a:ext cx="5245768" cy="4524315"/>
          </a:xfrm>
          <a:prstGeom prst="rect">
            <a:avLst/>
          </a:prstGeom>
          <a:noFill/>
        </p:spPr>
        <p:txBody>
          <a:bodyPr wrap="square" rtlCol="0">
            <a:spAutoFit/>
          </a:bodyPr>
          <a:lstStyle/>
          <a:p>
            <a:r>
              <a:rPr lang="en-US" sz="2400" b="1" dirty="0"/>
              <a:t>Given:</a:t>
            </a:r>
          </a:p>
          <a:p>
            <a:endParaRPr lang="en-US" sz="2400" dirty="0"/>
          </a:p>
          <a:p>
            <a:r>
              <a:rPr lang="en-US" sz="2400" dirty="0"/>
              <a:t>	Payload Weight   =   400  </a:t>
            </a:r>
            <a:r>
              <a:rPr lang="en-US" sz="2400" dirty="0" err="1"/>
              <a:t>lbs</a:t>
            </a:r>
            <a:endParaRPr lang="en-US" sz="2400" dirty="0"/>
          </a:p>
          <a:p>
            <a:endParaRPr lang="en-US" sz="2400" dirty="0"/>
          </a:p>
          <a:p>
            <a:r>
              <a:rPr lang="en-US" sz="2400" dirty="0"/>
              <a:t>          Rocket Motor ISP   =   327  sec</a:t>
            </a:r>
          </a:p>
          <a:p>
            <a:endParaRPr lang="en-US" sz="2400" dirty="0"/>
          </a:p>
          <a:p>
            <a:r>
              <a:rPr lang="en-US" sz="2400" b="1" dirty="0"/>
              <a:t>Assumed:</a:t>
            </a:r>
          </a:p>
          <a:p>
            <a:endParaRPr lang="en-US" sz="2400" dirty="0"/>
          </a:p>
          <a:p>
            <a:r>
              <a:rPr lang="en-US" sz="2400" dirty="0"/>
              <a:t>	Structural Ratio   =   </a:t>
            </a:r>
            <a:r>
              <a:rPr lang="en-US" sz="2400" dirty="0">
                <a:solidFill>
                  <a:srgbClr val="FF0000"/>
                </a:solidFill>
              </a:rPr>
              <a:t>0.09</a:t>
            </a:r>
          </a:p>
          <a:p>
            <a:endParaRPr lang="en-US" sz="2400" dirty="0"/>
          </a:p>
          <a:p>
            <a:r>
              <a:rPr lang="en-US" sz="2400" dirty="0"/>
              <a:t>    Delta-V Contribution   =  21,000  ft/sec</a:t>
            </a:r>
          </a:p>
          <a:p>
            <a:endParaRPr lang="en-US" sz="2400" dirty="0"/>
          </a:p>
        </p:txBody>
      </p:sp>
      <p:sp>
        <p:nvSpPr>
          <p:cNvPr id="3" name="TextBox 2">
            <a:extLst>
              <a:ext uri="{FF2B5EF4-FFF2-40B4-BE49-F238E27FC236}">
                <a16:creationId xmlns:a16="http://schemas.microsoft.com/office/drawing/2014/main" id="{2605CFE8-1E5C-4103-A00C-BDC9B9A01D25}"/>
              </a:ext>
            </a:extLst>
          </p:cNvPr>
          <p:cNvSpPr txBox="1"/>
          <p:nvPr/>
        </p:nvSpPr>
        <p:spPr>
          <a:xfrm>
            <a:off x="3166815" y="302821"/>
            <a:ext cx="5858369" cy="584775"/>
          </a:xfrm>
          <a:prstGeom prst="rect">
            <a:avLst/>
          </a:prstGeom>
          <a:noFill/>
        </p:spPr>
        <p:txBody>
          <a:bodyPr wrap="square" rtlCol="0">
            <a:spAutoFit/>
          </a:bodyPr>
          <a:lstStyle/>
          <a:p>
            <a:pPr algn="ctr"/>
            <a:r>
              <a:rPr lang="en-US" sz="3200" dirty="0"/>
              <a:t>We start with the </a:t>
            </a:r>
            <a:r>
              <a:rPr lang="en-US" sz="3200" u="sng" dirty="0"/>
              <a:t>Second</a:t>
            </a:r>
            <a:r>
              <a:rPr lang="en-US" sz="3200" dirty="0"/>
              <a:t> </a:t>
            </a:r>
            <a:r>
              <a:rPr lang="en-US" sz="3200" u="sng" dirty="0"/>
              <a:t>Stage</a:t>
            </a:r>
          </a:p>
        </p:txBody>
      </p:sp>
      <p:sp>
        <p:nvSpPr>
          <p:cNvPr id="7" name="TextBox 6">
            <a:extLst>
              <a:ext uri="{FF2B5EF4-FFF2-40B4-BE49-F238E27FC236}">
                <a16:creationId xmlns:a16="http://schemas.microsoft.com/office/drawing/2014/main" id="{D958F379-3DAE-4022-8E3B-9208E0E84C67}"/>
              </a:ext>
            </a:extLst>
          </p:cNvPr>
          <p:cNvSpPr txBox="1"/>
          <p:nvPr/>
        </p:nvSpPr>
        <p:spPr>
          <a:xfrm>
            <a:off x="916333" y="1481825"/>
            <a:ext cx="1187116" cy="400110"/>
          </a:xfrm>
          <a:prstGeom prst="rect">
            <a:avLst/>
          </a:prstGeom>
          <a:noFill/>
        </p:spPr>
        <p:txBody>
          <a:bodyPr wrap="square" rtlCol="0">
            <a:spAutoFit/>
          </a:bodyPr>
          <a:lstStyle/>
          <a:p>
            <a:r>
              <a:rPr lang="en-US" sz="2000" dirty="0"/>
              <a:t>Payload</a:t>
            </a:r>
          </a:p>
        </p:txBody>
      </p:sp>
      <p:sp>
        <p:nvSpPr>
          <p:cNvPr id="24" name="Left Brace 23">
            <a:extLst>
              <a:ext uri="{FF2B5EF4-FFF2-40B4-BE49-F238E27FC236}">
                <a16:creationId xmlns:a16="http://schemas.microsoft.com/office/drawing/2014/main" id="{7F9499B0-56D9-403F-8425-2400DF9245EF}"/>
              </a:ext>
            </a:extLst>
          </p:cNvPr>
          <p:cNvSpPr/>
          <p:nvPr/>
        </p:nvSpPr>
        <p:spPr>
          <a:xfrm>
            <a:off x="2095918" y="1255917"/>
            <a:ext cx="343673" cy="844067"/>
          </a:xfrm>
          <a:prstGeom prst="leftBrace">
            <a:avLst>
              <a:gd name="adj1" fmla="val 15335"/>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a:extLst>
              <a:ext uri="{FF2B5EF4-FFF2-40B4-BE49-F238E27FC236}">
                <a16:creationId xmlns:a16="http://schemas.microsoft.com/office/drawing/2014/main" id="{0A8438C4-3090-48E3-9663-1524CAB02D4D}"/>
              </a:ext>
            </a:extLst>
          </p:cNvPr>
          <p:cNvSpPr txBox="1"/>
          <p:nvPr/>
        </p:nvSpPr>
        <p:spPr>
          <a:xfrm>
            <a:off x="745598" y="4336339"/>
            <a:ext cx="4918410" cy="1938992"/>
          </a:xfrm>
          <a:prstGeom prst="rect">
            <a:avLst/>
          </a:prstGeom>
          <a:noFill/>
        </p:spPr>
        <p:txBody>
          <a:bodyPr wrap="square" rtlCol="0">
            <a:spAutoFit/>
          </a:bodyPr>
          <a:lstStyle/>
          <a:p>
            <a:r>
              <a:rPr lang="en-US" sz="2400" dirty="0"/>
              <a:t>The actual structural weight ratio is unknown for the Falcon 1, but SpaceX used new light weight materials and construction techniques so we will assume a ratio of </a:t>
            </a:r>
            <a:r>
              <a:rPr lang="en-US" sz="2400" b="1" dirty="0">
                <a:solidFill>
                  <a:srgbClr val="FF0000"/>
                </a:solidFill>
              </a:rPr>
              <a:t>0.09</a:t>
            </a:r>
            <a:r>
              <a:rPr lang="en-US" sz="2400" dirty="0"/>
              <a:t> for each stage.</a:t>
            </a:r>
          </a:p>
        </p:txBody>
      </p:sp>
    </p:spTree>
    <p:extLst>
      <p:ext uri="{BB962C8B-B14F-4D97-AF65-F5344CB8AC3E}">
        <p14:creationId xmlns:p14="http://schemas.microsoft.com/office/powerpoint/2010/main" val="1877228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9BDF79E-A4EC-46A3-992C-C265DC78AA2F}"/>
              </a:ext>
            </a:extLst>
          </p:cNvPr>
          <p:cNvSpPr>
            <a:spLocks noGrp="1"/>
          </p:cNvSpPr>
          <p:nvPr>
            <p:ph type="sldNum" sz="quarter" idx="12"/>
          </p:nvPr>
        </p:nvSpPr>
        <p:spPr/>
        <p:txBody>
          <a:bodyPr/>
          <a:lstStyle/>
          <a:p>
            <a:fld id="{AFEDF2DE-8069-4AD7-A0D4-A67A33A6BC46}" type="slidenum">
              <a:rPr lang="en-US" smtClean="0"/>
              <a:t>29</a:t>
            </a:fld>
            <a:endParaRPr lang="en-US"/>
          </a:p>
        </p:txBody>
      </p:sp>
      <p:sp>
        <p:nvSpPr>
          <p:cNvPr id="4" name="TextBox 3">
            <a:extLst>
              <a:ext uri="{FF2B5EF4-FFF2-40B4-BE49-F238E27FC236}">
                <a16:creationId xmlns:a16="http://schemas.microsoft.com/office/drawing/2014/main" id="{F9C72CD6-B4F7-4A42-A763-12108C754641}"/>
              </a:ext>
            </a:extLst>
          </p:cNvPr>
          <p:cNvSpPr txBox="1"/>
          <p:nvPr/>
        </p:nvSpPr>
        <p:spPr>
          <a:xfrm>
            <a:off x="1112520" y="1289230"/>
            <a:ext cx="9966960" cy="2677656"/>
          </a:xfrm>
          <a:prstGeom prst="rect">
            <a:avLst/>
          </a:prstGeom>
          <a:noFill/>
        </p:spPr>
        <p:txBody>
          <a:bodyPr wrap="square" rtlCol="0">
            <a:spAutoFit/>
          </a:bodyPr>
          <a:lstStyle/>
          <a:p>
            <a:r>
              <a:rPr lang="en-US" sz="2400" dirty="0"/>
              <a:t>The first step is to calculate the </a:t>
            </a:r>
            <a:r>
              <a:rPr lang="en-US" sz="2400" b="1" dirty="0"/>
              <a:t>Effective Exhaust Velocity (c) </a:t>
            </a:r>
            <a:r>
              <a:rPr lang="en-US" sz="2400" dirty="0"/>
              <a:t>of the 2</a:t>
            </a:r>
            <a:r>
              <a:rPr lang="en-US" sz="2400" baseline="30000" dirty="0"/>
              <a:t>nd</a:t>
            </a:r>
            <a:r>
              <a:rPr lang="en-US" sz="2400" dirty="0"/>
              <a:t> stage:</a:t>
            </a:r>
          </a:p>
          <a:p>
            <a:endParaRPr lang="en-US" sz="2400" dirty="0"/>
          </a:p>
          <a:p>
            <a:r>
              <a:rPr lang="en-US" sz="2400" dirty="0"/>
              <a:t>			</a:t>
            </a:r>
            <a:r>
              <a:rPr lang="en-US" sz="2400" b="1" dirty="0">
                <a:solidFill>
                  <a:srgbClr val="0070C0"/>
                </a:solidFill>
              </a:rPr>
              <a:t>c</a:t>
            </a:r>
            <a:r>
              <a:rPr lang="en-US" sz="2400" b="1" baseline="-25000" dirty="0">
                <a:solidFill>
                  <a:srgbClr val="0070C0"/>
                </a:solidFill>
              </a:rPr>
              <a:t>1</a:t>
            </a:r>
            <a:r>
              <a:rPr lang="en-US" sz="2400" b="1" dirty="0">
                <a:solidFill>
                  <a:srgbClr val="0070C0"/>
                </a:solidFill>
              </a:rPr>
              <a:t>   =   g  *  ISP</a:t>
            </a:r>
          </a:p>
          <a:p>
            <a:endParaRPr lang="en-US" sz="2400" b="1" dirty="0"/>
          </a:p>
          <a:p>
            <a:r>
              <a:rPr lang="en-US" sz="2400" dirty="0"/>
              <a:t>   		 	      =   32.2 ft/sec</a:t>
            </a:r>
            <a:r>
              <a:rPr lang="en-US" sz="2400" baseline="30000" dirty="0"/>
              <a:t>2</a:t>
            </a:r>
            <a:r>
              <a:rPr lang="en-US" sz="2400" dirty="0"/>
              <a:t>  *  327 sec</a:t>
            </a:r>
          </a:p>
          <a:p>
            <a:endParaRPr lang="en-US" sz="2400" dirty="0"/>
          </a:p>
          <a:p>
            <a:r>
              <a:rPr lang="en-US" sz="2400" dirty="0"/>
              <a:t>  			</a:t>
            </a:r>
            <a:r>
              <a:rPr lang="en-US" sz="2400" b="1" dirty="0"/>
              <a:t>c</a:t>
            </a:r>
            <a:r>
              <a:rPr lang="en-US" sz="2400" b="1" baseline="-25000" dirty="0"/>
              <a:t>1</a:t>
            </a:r>
            <a:r>
              <a:rPr lang="en-US" sz="2400" b="1" dirty="0"/>
              <a:t>   =   10,529  ft/sec </a:t>
            </a:r>
          </a:p>
        </p:txBody>
      </p:sp>
    </p:spTree>
    <p:extLst>
      <p:ext uri="{BB962C8B-B14F-4D97-AF65-F5344CB8AC3E}">
        <p14:creationId xmlns:p14="http://schemas.microsoft.com/office/powerpoint/2010/main" val="4028460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E0CDFE-C5DA-4C61-902B-23F4414DB44C}"/>
              </a:ext>
            </a:extLst>
          </p:cNvPr>
          <p:cNvSpPr txBox="1"/>
          <p:nvPr/>
        </p:nvSpPr>
        <p:spPr>
          <a:xfrm>
            <a:off x="2996770" y="3429000"/>
            <a:ext cx="7281672" cy="523220"/>
          </a:xfrm>
          <a:prstGeom prst="rect">
            <a:avLst/>
          </a:prstGeom>
          <a:noFill/>
        </p:spPr>
        <p:txBody>
          <a:bodyPr wrap="square" rtlCol="0">
            <a:spAutoFit/>
          </a:bodyPr>
          <a:lstStyle/>
          <a:p>
            <a:r>
              <a:rPr lang="en-US" sz="2800" b="1" dirty="0"/>
              <a:t>r</a:t>
            </a:r>
            <a:r>
              <a:rPr lang="en-US" sz="2800" b="1" baseline="-25000" dirty="0"/>
              <a:t>e</a:t>
            </a:r>
            <a:r>
              <a:rPr lang="en-US" sz="2800" dirty="0"/>
              <a:t>  =  Radius of Earth   =   20,900,000  ft</a:t>
            </a:r>
          </a:p>
        </p:txBody>
      </p:sp>
      <p:sp>
        <p:nvSpPr>
          <p:cNvPr id="4" name="TextBox 3">
            <a:extLst>
              <a:ext uri="{FF2B5EF4-FFF2-40B4-BE49-F238E27FC236}">
                <a16:creationId xmlns:a16="http://schemas.microsoft.com/office/drawing/2014/main" id="{C32AA786-0AB7-4E1C-B370-64D8D3DD4726}"/>
              </a:ext>
            </a:extLst>
          </p:cNvPr>
          <p:cNvSpPr txBox="1"/>
          <p:nvPr/>
        </p:nvSpPr>
        <p:spPr>
          <a:xfrm>
            <a:off x="1591359" y="4392228"/>
            <a:ext cx="9353726" cy="523220"/>
          </a:xfrm>
          <a:prstGeom prst="rect">
            <a:avLst/>
          </a:prstGeom>
          <a:noFill/>
        </p:spPr>
        <p:txBody>
          <a:bodyPr wrap="square" rtlCol="0">
            <a:spAutoFit/>
          </a:bodyPr>
          <a:lstStyle/>
          <a:p>
            <a:r>
              <a:rPr lang="en-US" sz="2800" b="1" dirty="0"/>
              <a:t>r</a:t>
            </a:r>
            <a:r>
              <a:rPr lang="en-US" sz="2800" b="1" baseline="-25000" dirty="0"/>
              <a:t>2</a:t>
            </a:r>
            <a:r>
              <a:rPr lang="en-US" sz="2800" dirty="0"/>
              <a:t>  =  Radius of Orbit   =   r</a:t>
            </a:r>
            <a:r>
              <a:rPr lang="en-US" sz="2800" baseline="-25000" dirty="0"/>
              <a:t>e</a:t>
            </a:r>
            <a:r>
              <a:rPr lang="en-US" sz="2800" dirty="0"/>
              <a:t>   +   Orbit Height above Surface  (ft)</a:t>
            </a:r>
          </a:p>
        </p:txBody>
      </p:sp>
      <p:sp>
        <p:nvSpPr>
          <p:cNvPr id="5" name="TextBox 4">
            <a:extLst>
              <a:ext uri="{FF2B5EF4-FFF2-40B4-BE49-F238E27FC236}">
                <a16:creationId xmlns:a16="http://schemas.microsoft.com/office/drawing/2014/main" id="{BDA00EEB-4EC7-431C-B415-F38E02DE77E4}"/>
              </a:ext>
            </a:extLst>
          </p:cNvPr>
          <p:cNvSpPr txBox="1"/>
          <p:nvPr/>
        </p:nvSpPr>
        <p:spPr>
          <a:xfrm>
            <a:off x="2658442" y="5354899"/>
            <a:ext cx="7328916" cy="523220"/>
          </a:xfrm>
          <a:prstGeom prst="rect">
            <a:avLst/>
          </a:prstGeom>
          <a:noFill/>
        </p:spPr>
        <p:txBody>
          <a:bodyPr wrap="square" rtlCol="0">
            <a:spAutoFit/>
          </a:bodyPr>
          <a:lstStyle/>
          <a:p>
            <a:r>
              <a:rPr lang="el-GR" sz="2800" b="1" dirty="0"/>
              <a:t>μ</a:t>
            </a:r>
            <a:r>
              <a:rPr lang="en-US" sz="2800" dirty="0"/>
              <a:t>   =   Gravity Constant  =  1.41 x 10</a:t>
            </a:r>
            <a:r>
              <a:rPr lang="en-US" sz="2800" baseline="30000" dirty="0"/>
              <a:t>16</a:t>
            </a:r>
            <a:r>
              <a:rPr lang="en-US" sz="2800" dirty="0"/>
              <a:t>  ft</a:t>
            </a:r>
            <a:r>
              <a:rPr lang="en-US" sz="2800" baseline="30000" dirty="0"/>
              <a:t>3</a:t>
            </a:r>
            <a:r>
              <a:rPr lang="en-US" sz="2800" dirty="0"/>
              <a:t>/sec</a:t>
            </a:r>
            <a:r>
              <a:rPr lang="en-US" sz="2800" baseline="30000" dirty="0"/>
              <a:t>2</a:t>
            </a:r>
            <a:r>
              <a:rPr lang="en-US" sz="2800" dirty="0"/>
              <a:t> </a:t>
            </a:r>
          </a:p>
        </p:txBody>
      </p:sp>
      <p:sp>
        <p:nvSpPr>
          <p:cNvPr id="6" name="TextBox 5">
            <a:extLst>
              <a:ext uri="{FF2B5EF4-FFF2-40B4-BE49-F238E27FC236}">
                <a16:creationId xmlns:a16="http://schemas.microsoft.com/office/drawing/2014/main" id="{411AA5C4-D7C8-4C54-B64D-FBEAEF018C4E}"/>
              </a:ext>
            </a:extLst>
          </p:cNvPr>
          <p:cNvSpPr txBox="1"/>
          <p:nvPr/>
        </p:nvSpPr>
        <p:spPr>
          <a:xfrm>
            <a:off x="1606485" y="209294"/>
            <a:ext cx="8979030" cy="584775"/>
          </a:xfrm>
          <a:prstGeom prst="rect">
            <a:avLst/>
          </a:prstGeom>
          <a:noFill/>
        </p:spPr>
        <p:txBody>
          <a:bodyPr wrap="square" rtlCol="0">
            <a:spAutoFit/>
          </a:bodyPr>
          <a:lstStyle/>
          <a:p>
            <a:pPr algn="ctr"/>
            <a:r>
              <a:rPr lang="en-US" sz="3200" dirty="0"/>
              <a:t>Calculating </a:t>
            </a:r>
            <a:r>
              <a:rPr lang="en-US" sz="3200" b="1" dirty="0"/>
              <a:t>Launch Velocity</a:t>
            </a:r>
            <a:r>
              <a:rPr lang="en-US" sz="3200" dirty="0"/>
              <a:t> to get to a Circular Orbit</a:t>
            </a:r>
          </a:p>
        </p:txBody>
      </p:sp>
      <p:grpSp>
        <p:nvGrpSpPr>
          <p:cNvPr id="16" name="Group 15">
            <a:extLst>
              <a:ext uri="{FF2B5EF4-FFF2-40B4-BE49-F238E27FC236}">
                <a16:creationId xmlns:a16="http://schemas.microsoft.com/office/drawing/2014/main" id="{5259C569-6B8D-4B80-9987-DC6442447547}"/>
              </a:ext>
            </a:extLst>
          </p:cNvPr>
          <p:cNvGrpSpPr/>
          <p:nvPr/>
        </p:nvGrpSpPr>
        <p:grpSpPr>
          <a:xfrm>
            <a:off x="2455164" y="1246913"/>
            <a:ext cx="7281672" cy="1683199"/>
            <a:chOff x="2455164" y="1136073"/>
            <a:chExt cx="7281672" cy="1683199"/>
          </a:xfrm>
        </p:grpSpPr>
        <p:sp>
          <p:nvSpPr>
            <p:cNvPr id="2" name="TextBox 1">
              <a:extLst>
                <a:ext uri="{FF2B5EF4-FFF2-40B4-BE49-F238E27FC236}">
                  <a16:creationId xmlns:a16="http://schemas.microsoft.com/office/drawing/2014/main" id="{5F41539D-F34B-44E8-8D9F-4FFB2A7BEB23}"/>
                </a:ext>
              </a:extLst>
            </p:cNvPr>
            <p:cNvSpPr txBox="1"/>
            <p:nvPr/>
          </p:nvSpPr>
          <p:spPr>
            <a:xfrm>
              <a:off x="2455164" y="1249612"/>
              <a:ext cx="7281672" cy="1569660"/>
            </a:xfrm>
            <a:prstGeom prst="rect">
              <a:avLst/>
            </a:prstGeom>
            <a:noFill/>
          </p:spPr>
          <p:txBody>
            <a:bodyPr wrap="square" rtlCol="0">
              <a:spAutoFit/>
            </a:bodyPr>
            <a:lstStyle/>
            <a:p>
              <a:r>
                <a:rPr lang="en-US" sz="2400" b="1" dirty="0"/>
                <a:t> </a:t>
              </a:r>
              <a:r>
                <a:rPr lang="en-US" sz="3200" b="1" dirty="0"/>
                <a:t>                                    2                      1</a:t>
              </a:r>
            </a:p>
            <a:p>
              <a:r>
                <a:rPr lang="en-US" sz="3200" b="1" dirty="0"/>
                <a:t>V</a:t>
              </a:r>
              <a:r>
                <a:rPr lang="en-US" sz="3200" b="1" baseline="-25000" dirty="0"/>
                <a:t>launch</a:t>
              </a:r>
              <a:r>
                <a:rPr lang="en-US" sz="3200" b="1" dirty="0"/>
                <a:t>   =         </a:t>
              </a:r>
              <a:r>
                <a:rPr lang="el-GR" sz="3200" b="1" dirty="0"/>
                <a:t>μ</a:t>
              </a:r>
              <a:r>
                <a:rPr lang="en-US" sz="3200" b="1" dirty="0"/>
                <a:t>  ( ---------     -     ----------  )</a:t>
              </a:r>
            </a:p>
            <a:p>
              <a:r>
                <a:rPr lang="en-US" sz="3200" b="1" dirty="0"/>
                <a:t>                                    r</a:t>
              </a:r>
              <a:r>
                <a:rPr lang="en-US" sz="3200" b="1" baseline="-25000" dirty="0"/>
                <a:t>e</a:t>
              </a:r>
              <a:r>
                <a:rPr lang="en-US" sz="3200" b="1" dirty="0"/>
                <a:t>                      r</a:t>
              </a:r>
              <a:r>
                <a:rPr lang="en-US" sz="3200" b="1" baseline="-25000" dirty="0"/>
                <a:t>2</a:t>
              </a:r>
            </a:p>
          </p:txBody>
        </p:sp>
        <p:grpSp>
          <p:nvGrpSpPr>
            <p:cNvPr id="15" name="Group 14">
              <a:extLst>
                <a:ext uri="{FF2B5EF4-FFF2-40B4-BE49-F238E27FC236}">
                  <a16:creationId xmlns:a16="http://schemas.microsoft.com/office/drawing/2014/main" id="{0338FB45-E278-4498-A25B-C94A13AF3BC0}"/>
                </a:ext>
              </a:extLst>
            </p:cNvPr>
            <p:cNvGrpSpPr/>
            <p:nvPr/>
          </p:nvGrpSpPr>
          <p:grpSpPr>
            <a:xfrm>
              <a:off x="4142509" y="1136073"/>
              <a:ext cx="5167746" cy="1510145"/>
              <a:chOff x="4142509" y="1136073"/>
              <a:chExt cx="5167746" cy="1510145"/>
            </a:xfrm>
          </p:grpSpPr>
          <p:cxnSp>
            <p:nvCxnSpPr>
              <p:cNvPr id="8" name="Straight Connector 7">
                <a:extLst>
                  <a:ext uri="{FF2B5EF4-FFF2-40B4-BE49-F238E27FC236}">
                    <a16:creationId xmlns:a16="http://schemas.microsoft.com/office/drawing/2014/main" id="{CF586C2F-57FC-4A1E-B750-34D425AF9CD0}"/>
                  </a:ext>
                </a:extLst>
              </p:cNvPr>
              <p:cNvCxnSpPr/>
              <p:nvPr/>
            </p:nvCxnSpPr>
            <p:spPr>
              <a:xfrm>
                <a:off x="4142509" y="1939636"/>
                <a:ext cx="277091" cy="70658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14BD97D-9B5A-4AB4-A8BA-D19F43AEE028}"/>
                  </a:ext>
                </a:extLst>
              </p:cNvPr>
              <p:cNvCxnSpPr>
                <a:cxnSpLocks/>
              </p:cNvCxnSpPr>
              <p:nvPr/>
            </p:nvCxnSpPr>
            <p:spPr>
              <a:xfrm flipH="1">
                <a:off x="4419600" y="1136073"/>
                <a:ext cx="374073" cy="151014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72D6001-87A5-4B71-BA91-AD21633E32AD}"/>
                  </a:ext>
                </a:extLst>
              </p:cNvPr>
              <p:cNvCxnSpPr>
                <a:cxnSpLocks/>
              </p:cNvCxnSpPr>
              <p:nvPr/>
            </p:nvCxnSpPr>
            <p:spPr>
              <a:xfrm>
                <a:off x="4793673" y="1136073"/>
                <a:ext cx="451658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288396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E728BCA-A5BC-431F-9AFF-49119A5820CA}"/>
              </a:ext>
            </a:extLst>
          </p:cNvPr>
          <p:cNvSpPr>
            <a:spLocks noGrp="1"/>
          </p:cNvSpPr>
          <p:nvPr>
            <p:ph type="sldNum" sz="quarter" idx="12"/>
          </p:nvPr>
        </p:nvSpPr>
        <p:spPr/>
        <p:txBody>
          <a:bodyPr/>
          <a:lstStyle/>
          <a:p>
            <a:fld id="{AFEDF2DE-8069-4AD7-A0D4-A67A33A6BC46}" type="slidenum">
              <a:rPr lang="en-US" smtClean="0"/>
              <a:t>30</a:t>
            </a:fld>
            <a:endParaRPr lang="en-US"/>
          </a:p>
        </p:txBody>
      </p:sp>
      <p:sp>
        <p:nvSpPr>
          <p:cNvPr id="3" name="TextBox 2">
            <a:extLst>
              <a:ext uri="{FF2B5EF4-FFF2-40B4-BE49-F238E27FC236}">
                <a16:creationId xmlns:a16="http://schemas.microsoft.com/office/drawing/2014/main" id="{C67A2B9D-E10C-4FFC-87DF-C61A988300A6}"/>
              </a:ext>
            </a:extLst>
          </p:cNvPr>
          <p:cNvSpPr txBox="1"/>
          <p:nvPr/>
        </p:nvSpPr>
        <p:spPr>
          <a:xfrm>
            <a:off x="2410968" y="1340364"/>
            <a:ext cx="8394192" cy="3416320"/>
          </a:xfrm>
          <a:prstGeom prst="rect">
            <a:avLst/>
          </a:prstGeom>
          <a:noFill/>
        </p:spPr>
        <p:txBody>
          <a:bodyPr wrap="square" rtlCol="0">
            <a:spAutoFit/>
          </a:bodyPr>
          <a:lstStyle/>
          <a:p>
            <a:r>
              <a:rPr lang="en-US" sz="2400" dirty="0"/>
              <a:t>The next step is to calculate the Stage Mass Ratio (MR):</a:t>
            </a:r>
          </a:p>
          <a:p>
            <a:endParaRPr lang="en-US" sz="2400" dirty="0"/>
          </a:p>
          <a:p>
            <a:endParaRPr lang="en-US" sz="2400" dirty="0"/>
          </a:p>
          <a:p>
            <a:r>
              <a:rPr lang="en-US" sz="2400" dirty="0"/>
              <a:t>			MR   =    2.718 </a:t>
            </a:r>
            <a:r>
              <a:rPr lang="en-US" sz="2400" baseline="74000" dirty="0"/>
              <a:t>(∆V/c)   </a:t>
            </a:r>
          </a:p>
          <a:p>
            <a:r>
              <a:rPr lang="en-US" sz="2400" dirty="0"/>
              <a:t>	</a:t>
            </a:r>
          </a:p>
          <a:p>
            <a:r>
              <a:rPr lang="en-US" sz="2400" dirty="0"/>
              <a:t>		    	         =    2.718 </a:t>
            </a:r>
            <a:r>
              <a:rPr lang="en-US" sz="2400" baseline="74000" dirty="0"/>
              <a:t>( 21,000 / 10,529 )</a:t>
            </a:r>
          </a:p>
          <a:p>
            <a:endParaRPr lang="en-US" sz="2400" dirty="0"/>
          </a:p>
          <a:p>
            <a:r>
              <a:rPr lang="en-US" sz="2400" dirty="0"/>
              <a:t>			</a:t>
            </a:r>
            <a:r>
              <a:rPr lang="en-US" sz="2400" b="1" dirty="0"/>
              <a:t>MR   =    7.35	  </a:t>
            </a:r>
            <a:r>
              <a:rPr lang="en-US" sz="2400" dirty="0"/>
              <a:t>	</a:t>
            </a:r>
          </a:p>
          <a:p>
            <a:r>
              <a:rPr lang="en-US" sz="2400" dirty="0"/>
              <a:t>	</a:t>
            </a:r>
          </a:p>
        </p:txBody>
      </p:sp>
    </p:spTree>
    <p:extLst>
      <p:ext uri="{BB962C8B-B14F-4D97-AF65-F5344CB8AC3E}">
        <p14:creationId xmlns:p14="http://schemas.microsoft.com/office/powerpoint/2010/main" val="3089427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4D85FDC-C153-442F-94A9-F6C7538E581D}"/>
              </a:ext>
            </a:extLst>
          </p:cNvPr>
          <p:cNvSpPr>
            <a:spLocks noGrp="1"/>
          </p:cNvSpPr>
          <p:nvPr>
            <p:ph type="sldNum" sz="quarter" idx="12"/>
          </p:nvPr>
        </p:nvSpPr>
        <p:spPr/>
        <p:txBody>
          <a:bodyPr/>
          <a:lstStyle/>
          <a:p>
            <a:fld id="{AFEDF2DE-8069-4AD7-A0D4-A67A33A6BC46}" type="slidenum">
              <a:rPr lang="en-US" smtClean="0"/>
              <a:t>31</a:t>
            </a:fld>
            <a:endParaRPr lang="en-US"/>
          </a:p>
        </p:txBody>
      </p:sp>
      <p:sp>
        <p:nvSpPr>
          <p:cNvPr id="3" name="TextBox 2">
            <a:extLst>
              <a:ext uri="{FF2B5EF4-FFF2-40B4-BE49-F238E27FC236}">
                <a16:creationId xmlns:a16="http://schemas.microsoft.com/office/drawing/2014/main" id="{31831A66-C9AA-4D5C-92D8-6CEDA97138FC}"/>
              </a:ext>
            </a:extLst>
          </p:cNvPr>
          <p:cNvSpPr txBox="1"/>
          <p:nvPr/>
        </p:nvSpPr>
        <p:spPr>
          <a:xfrm>
            <a:off x="2747417" y="762291"/>
            <a:ext cx="6697166" cy="4154984"/>
          </a:xfrm>
          <a:prstGeom prst="rect">
            <a:avLst/>
          </a:prstGeom>
          <a:noFill/>
        </p:spPr>
        <p:txBody>
          <a:bodyPr wrap="square" rtlCol="0">
            <a:spAutoFit/>
          </a:bodyPr>
          <a:lstStyle/>
          <a:p>
            <a:r>
              <a:rPr lang="en-US" sz="2400" dirty="0"/>
              <a:t>The next step is to calculate the Fuel Mass Fraction:  </a:t>
            </a:r>
          </a:p>
          <a:p>
            <a:endParaRPr lang="en-US" sz="2400" dirty="0"/>
          </a:p>
          <a:p>
            <a:r>
              <a:rPr lang="en-US" sz="2400" dirty="0"/>
              <a:t>  	                              1</a:t>
            </a:r>
          </a:p>
          <a:p>
            <a:r>
              <a:rPr lang="en-US" sz="2400" dirty="0"/>
              <a:t>	MF   =    1   -    ---------	</a:t>
            </a:r>
          </a:p>
          <a:p>
            <a:r>
              <a:rPr lang="en-US" sz="2400" dirty="0"/>
              <a:t>         		               MR</a:t>
            </a:r>
          </a:p>
          <a:p>
            <a:endParaRPr lang="en-US" sz="2400" dirty="0"/>
          </a:p>
          <a:p>
            <a:r>
              <a:rPr lang="en-US" sz="2400" dirty="0"/>
              <a:t>			   1</a:t>
            </a:r>
          </a:p>
          <a:p>
            <a:r>
              <a:rPr lang="en-US" sz="2400" dirty="0"/>
              <a:t>	         =     1   -   ---------</a:t>
            </a:r>
          </a:p>
          <a:p>
            <a:r>
              <a:rPr lang="en-US" sz="2400" dirty="0"/>
              <a:t>			 7.35</a:t>
            </a:r>
          </a:p>
          <a:p>
            <a:endParaRPr lang="en-US" sz="2400" dirty="0"/>
          </a:p>
          <a:p>
            <a:r>
              <a:rPr lang="en-US" sz="2400" dirty="0"/>
              <a:t>	</a:t>
            </a:r>
            <a:r>
              <a:rPr lang="en-US" sz="2400" b="1" dirty="0"/>
              <a:t>MR   =   0.86</a:t>
            </a:r>
          </a:p>
        </p:txBody>
      </p:sp>
      <p:sp>
        <p:nvSpPr>
          <p:cNvPr id="4" name="TextBox 3">
            <a:extLst>
              <a:ext uri="{FF2B5EF4-FFF2-40B4-BE49-F238E27FC236}">
                <a16:creationId xmlns:a16="http://schemas.microsoft.com/office/drawing/2014/main" id="{B0E6097A-06D8-4331-842E-C13DC22F7DD3}"/>
              </a:ext>
            </a:extLst>
          </p:cNvPr>
          <p:cNvSpPr txBox="1"/>
          <p:nvPr/>
        </p:nvSpPr>
        <p:spPr>
          <a:xfrm>
            <a:off x="7807807" y="4005072"/>
            <a:ext cx="3273552" cy="1316736"/>
          </a:xfrm>
          <a:prstGeom prst="rect">
            <a:avLst/>
          </a:prstGeom>
          <a:noFill/>
        </p:spPr>
        <p:txBody>
          <a:bodyPr wrap="square" rtlCol="0">
            <a:spAutoFit/>
          </a:bodyPr>
          <a:lstStyle/>
          <a:p>
            <a:r>
              <a:rPr lang="en-US" sz="2000" dirty="0"/>
              <a:t>This relatively high number (1.0 is the maximum) indicates that the weight of the  2</a:t>
            </a:r>
            <a:r>
              <a:rPr lang="en-US" sz="2000" baseline="30000" dirty="0"/>
              <a:t>nd</a:t>
            </a:r>
            <a:r>
              <a:rPr lang="en-US" sz="2000" dirty="0"/>
              <a:t> stage is mostly fuel.</a:t>
            </a:r>
          </a:p>
        </p:txBody>
      </p:sp>
    </p:spTree>
    <p:extLst>
      <p:ext uri="{BB962C8B-B14F-4D97-AF65-F5344CB8AC3E}">
        <p14:creationId xmlns:p14="http://schemas.microsoft.com/office/powerpoint/2010/main" val="3538380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32E3E65-9CAF-4A0D-915A-9024D3677084}"/>
              </a:ext>
            </a:extLst>
          </p:cNvPr>
          <p:cNvSpPr>
            <a:spLocks noGrp="1"/>
          </p:cNvSpPr>
          <p:nvPr>
            <p:ph type="sldNum" sz="quarter" idx="12"/>
          </p:nvPr>
        </p:nvSpPr>
        <p:spPr/>
        <p:txBody>
          <a:bodyPr/>
          <a:lstStyle/>
          <a:p>
            <a:fld id="{AFEDF2DE-8069-4AD7-A0D4-A67A33A6BC46}" type="slidenum">
              <a:rPr lang="en-US" smtClean="0"/>
              <a:t>32</a:t>
            </a:fld>
            <a:endParaRPr lang="en-US"/>
          </a:p>
        </p:txBody>
      </p:sp>
      <p:grpSp>
        <p:nvGrpSpPr>
          <p:cNvPr id="3" name="Group 2">
            <a:extLst>
              <a:ext uri="{FF2B5EF4-FFF2-40B4-BE49-F238E27FC236}">
                <a16:creationId xmlns:a16="http://schemas.microsoft.com/office/drawing/2014/main" id="{1FF09499-276C-4244-B716-09706C2CA450}"/>
              </a:ext>
            </a:extLst>
          </p:cNvPr>
          <p:cNvGrpSpPr/>
          <p:nvPr/>
        </p:nvGrpSpPr>
        <p:grpSpPr>
          <a:xfrm>
            <a:off x="2678722" y="1646555"/>
            <a:ext cx="6834555" cy="1667793"/>
            <a:chOff x="1411755" y="3097241"/>
            <a:chExt cx="6769973" cy="1606613"/>
          </a:xfrm>
        </p:grpSpPr>
        <p:sp>
          <p:nvSpPr>
            <p:cNvPr id="4" name="TextBox 3">
              <a:extLst>
                <a:ext uri="{FF2B5EF4-FFF2-40B4-BE49-F238E27FC236}">
                  <a16:creationId xmlns:a16="http://schemas.microsoft.com/office/drawing/2014/main" id="{12AB874B-1938-4B41-A05B-A297A82BFB11}"/>
                </a:ext>
              </a:extLst>
            </p:cNvPr>
            <p:cNvSpPr txBox="1"/>
            <p:nvPr/>
          </p:nvSpPr>
          <p:spPr>
            <a:xfrm>
              <a:off x="1411755" y="3097241"/>
              <a:ext cx="6769973" cy="1571378"/>
            </a:xfrm>
            <a:prstGeom prst="rect">
              <a:avLst/>
            </a:prstGeom>
            <a:noFill/>
          </p:spPr>
          <p:txBody>
            <a:bodyPr wrap="square" rtlCol="0">
              <a:spAutoFit/>
            </a:bodyPr>
            <a:lstStyle/>
            <a:p>
              <a:r>
                <a:rPr lang="en-US" sz="2000" dirty="0"/>
                <a:t>                                            Payload Weight</a:t>
              </a:r>
            </a:p>
            <a:p>
              <a:r>
                <a:rPr lang="en-US" sz="2000" dirty="0"/>
                <a:t>                                      -------------------------------	</a:t>
              </a:r>
            </a:p>
            <a:p>
              <a:r>
                <a:rPr lang="en-US" sz="2000" dirty="0"/>
                <a:t>Stage Weight   =                                MF</a:t>
              </a:r>
            </a:p>
            <a:p>
              <a:r>
                <a:rPr lang="en-US" sz="2000" dirty="0"/>
                <a:t>		            1    -     ------------</a:t>
              </a:r>
            </a:p>
            <a:p>
              <a:r>
                <a:rPr lang="en-US" sz="2000" dirty="0"/>
                <a:t>		                         ( 1 – SR )</a:t>
              </a:r>
            </a:p>
          </p:txBody>
        </p:sp>
        <p:sp>
          <p:nvSpPr>
            <p:cNvPr id="5" name="Left Bracket 4">
              <a:extLst>
                <a:ext uri="{FF2B5EF4-FFF2-40B4-BE49-F238E27FC236}">
                  <a16:creationId xmlns:a16="http://schemas.microsoft.com/office/drawing/2014/main" id="{EE000EBD-478E-4DB3-901F-256635B15738}"/>
                </a:ext>
              </a:extLst>
            </p:cNvPr>
            <p:cNvSpPr/>
            <p:nvPr/>
          </p:nvSpPr>
          <p:spPr>
            <a:xfrm>
              <a:off x="3503565" y="3132476"/>
              <a:ext cx="403274" cy="157137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Left Bracket 5">
              <a:extLst>
                <a:ext uri="{FF2B5EF4-FFF2-40B4-BE49-F238E27FC236}">
                  <a16:creationId xmlns:a16="http://schemas.microsoft.com/office/drawing/2014/main" id="{30DF38BD-EB27-4D2C-B33E-48699818CFCF}"/>
                </a:ext>
              </a:extLst>
            </p:cNvPr>
            <p:cNvSpPr/>
            <p:nvPr/>
          </p:nvSpPr>
          <p:spPr>
            <a:xfrm rot="10800000">
              <a:off x="5998649" y="3152349"/>
              <a:ext cx="403273" cy="1551505"/>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7" name="TextBox 6">
            <a:extLst>
              <a:ext uri="{FF2B5EF4-FFF2-40B4-BE49-F238E27FC236}">
                <a16:creationId xmlns:a16="http://schemas.microsoft.com/office/drawing/2014/main" id="{64158F6A-4C4F-4C2E-9070-C93BE99D20AE}"/>
              </a:ext>
            </a:extLst>
          </p:cNvPr>
          <p:cNvSpPr txBox="1"/>
          <p:nvPr/>
        </p:nvSpPr>
        <p:spPr>
          <a:xfrm>
            <a:off x="1408176" y="585216"/>
            <a:ext cx="9945624" cy="830997"/>
          </a:xfrm>
          <a:prstGeom prst="rect">
            <a:avLst/>
          </a:prstGeom>
          <a:noFill/>
        </p:spPr>
        <p:txBody>
          <a:bodyPr wrap="square" rtlCol="0">
            <a:spAutoFit/>
          </a:bodyPr>
          <a:lstStyle/>
          <a:p>
            <a:r>
              <a:rPr lang="en-US" sz="2400" dirty="0"/>
              <a:t>Now we can calculate the </a:t>
            </a:r>
            <a:r>
              <a:rPr lang="en-US" sz="2400" u="sng" dirty="0"/>
              <a:t>total</a:t>
            </a:r>
            <a:r>
              <a:rPr lang="en-US" sz="2400" dirty="0"/>
              <a:t> </a:t>
            </a:r>
            <a:r>
              <a:rPr lang="en-US" sz="2400" u="sng" dirty="0"/>
              <a:t>stage</a:t>
            </a:r>
            <a:r>
              <a:rPr lang="en-US" sz="2400" dirty="0"/>
              <a:t> </a:t>
            </a:r>
            <a:r>
              <a:rPr lang="en-US" sz="2400" u="sng" dirty="0"/>
              <a:t>weight</a:t>
            </a:r>
            <a:r>
              <a:rPr lang="en-US" sz="2400" dirty="0"/>
              <a:t> for the 2</a:t>
            </a:r>
            <a:r>
              <a:rPr lang="en-US" sz="2400" baseline="30000" dirty="0"/>
              <a:t>nd</a:t>
            </a:r>
            <a:r>
              <a:rPr lang="en-US" sz="2400" dirty="0"/>
              <a:t> stage using the following equation:</a:t>
            </a:r>
          </a:p>
        </p:txBody>
      </p:sp>
      <p:grpSp>
        <p:nvGrpSpPr>
          <p:cNvPr id="12" name="Group 11">
            <a:extLst>
              <a:ext uri="{FF2B5EF4-FFF2-40B4-BE49-F238E27FC236}">
                <a16:creationId xmlns:a16="http://schemas.microsoft.com/office/drawing/2014/main" id="{64182079-2409-486C-8F9A-9BF94B45EC06}"/>
              </a:ext>
            </a:extLst>
          </p:cNvPr>
          <p:cNvGrpSpPr/>
          <p:nvPr/>
        </p:nvGrpSpPr>
        <p:grpSpPr>
          <a:xfrm>
            <a:off x="2678721" y="3669325"/>
            <a:ext cx="6834555" cy="1667793"/>
            <a:chOff x="1411755" y="3097241"/>
            <a:chExt cx="6769973" cy="1606613"/>
          </a:xfrm>
        </p:grpSpPr>
        <p:sp>
          <p:nvSpPr>
            <p:cNvPr id="13" name="TextBox 12">
              <a:extLst>
                <a:ext uri="{FF2B5EF4-FFF2-40B4-BE49-F238E27FC236}">
                  <a16:creationId xmlns:a16="http://schemas.microsoft.com/office/drawing/2014/main" id="{F91E3B5E-3BB2-4245-88EC-5C67F4F46981}"/>
                </a:ext>
              </a:extLst>
            </p:cNvPr>
            <p:cNvSpPr txBox="1"/>
            <p:nvPr/>
          </p:nvSpPr>
          <p:spPr>
            <a:xfrm>
              <a:off x="1411755" y="3097241"/>
              <a:ext cx="6769973" cy="1571378"/>
            </a:xfrm>
            <a:prstGeom prst="rect">
              <a:avLst/>
            </a:prstGeom>
            <a:noFill/>
          </p:spPr>
          <p:txBody>
            <a:bodyPr wrap="square" rtlCol="0">
              <a:spAutoFit/>
            </a:bodyPr>
            <a:lstStyle/>
            <a:p>
              <a:r>
                <a:rPr lang="en-US" sz="2000" dirty="0"/>
                <a:t>                                                    200  </a:t>
              </a:r>
              <a:r>
                <a:rPr lang="en-US" sz="2000" dirty="0" err="1"/>
                <a:t>lbs</a:t>
              </a:r>
              <a:endParaRPr lang="en-US" sz="2000" dirty="0"/>
            </a:p>
            <a:p>
              <a:r>
                <a:rPr lang="en-US" sz="2000" dirty="0"/>
                <a:t>                                      -------------------------------	</a:t>
              </a:r>
            </a:p>
            <a:p>
              <a:r>
                <a:rPr lang="en-US" sz="2000" dirty="0"/>
                <a:t>Stage Weight   =                               0.86</a:t>
              </a:r>
            </a:p>
            <a:p>
              <a:r>
                <a:rPr lang="en-US" sz="2000" dirty="0"/>
                <a:t>		            1    -   ---------------</a:t>
              </a:r>
            </a:p>
            <a:p>
              <a:r>
                <a:rPr lang="en-US" sz="2000" dirty="0"/>
                <a:t>	 	                       ( 1 – 0.09 )</a:t>
              </a:r>
            </a:p>
          </p:txBody>
        </p:sp>
        <p:sp>
          <p:nvSpPr>
            <p:cNvPr id="14" name="Left Bracket 13">
              <a:extLst>
                <a:ext uri="{FF2B5EF4-FFF2-40B4-BE49-F238E27FC236}">
                  <a16:creationId xmlns:a16="http://schemas.microsoft.com/office/drawing/2014/main" id="{D631733E-ECF3-4D50-8363-D5776768A18C}"/>
                </a:ext>
              </a:extLst>
            </p:cNvPr>
            <p:cNvSpPr/>
            <p:nvPr/>
          </p:nvSpPr>
          <p:spPr>
            <a:xfrm>
              <a:off x="3503565" y="3132476"/>
              <a:ext cx="403274" cy="1571378"/>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Left Bracket 14">
              <a:extLst>
                <a:ext uri="{FF2B5EF4-FFF2-40B4-BE49-F238E27FC236}">
                  <a16:creationId xmlns:a16="http://schemas.microsoft.com/office/drawing/2014/main" id="{1ED3FBBB-7CF7-48CE-B924-710C66AFEA2E}"/>
                </a:ext>
              </a:extLst>
            </p:cNvPr>
            <p:cNvSpPr/>
            <p:nvPr/>
          </p:nvSpPr>
          <p:spPr>
            <a:xfrm rot="10800000">
              <a:off x="5998649" y="3152349"/>
              <a:ext cx="403273" cy="1551505"/>
            </a:xfrm>
            <a:prstGeom prst="leftBracket">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6" name="TextBox 15">
            <a:extLst>
              <a:ext uri="{FF2B5EF4-FFF2-40B4-BE49-F238E27FC236}">
                <a16:creationId xmlns:a16="http://schemas.microsoft.com/office/drawing/2014/main" id="{23F28F91-5883-482E-A602-4C00E5BE4602}"/>
              </a:ext>
            </a:extLst>
          </p:cNvPr>
          <p:cNvSpPr txBox="1"/>
          <p:nvPr/>
        </p:nvSpPr>
        <p:spPr>
          <a:xfrm>
            <a:off x="2678721" y="5705854"/>
            <a:ext cx="4845276" cy="400110"/>
          </a:xfrm>
          <a:prstGeom prst="rect">
            <a:avLst/>
          </a:prstGeom>
          <a:noFill/>
        </p:spPr>
        <p:txBody>
          <a:bodyPr wrap="square" rtlCol="0">
            <a:spAutoFit/>
          </a:bodyPr>
          <a:lstStyle/>
          <a:p>
            <a:r>
              <a:rPr lang="en-US" sz="2000" b="1" dirty="0"/>
              <a:t>Stage Weight   =      7,892  </a:t>
            </a:r>
            <a:r>
              <a:rPr lang="en-US" sz="2000" b="1" dirty="0" err="1"/>
              <a:t>lbs</a:t>
            </a:r>
            <a:endParaRPr lang="en-US" sz="2000" b="1" dirty="0"/>
          </a:p>
        </p:txBody>
      </p:sp>
    </p:spTree>
    <p:extLst>
      <p:ext uri="{BB962C8B-B14F-4D97-AF65-F5344CB8AC3E}">
        <p14:creationId xmlns:p14="http://schemas.microsoft.com/office/powerpoint/2010/main" val="175079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D2F499B-BB2C-4143-93CD-F73ABA8D9B81}"/>
              </a:ext>
            </a:extLst>
          </p:cNvPr>
          <p:cNvSpPr>
            <a:spLocks noGrp="1"/>
          </p:cNvSpPr>
          <p:nvPr>
            <p:ph type="sldNum" sz="quarter" idx="12"/>
          </p:nvPr>
        </p:nvSpPr>
        <p:spPr/>
        <p:txBody>
          <a:bodyPr/>
          <a:lstStyle/>
          <a:p>
            <a:fld id="{AFEDF2DE-8069-4AD7-A0D4-A67A33A6BC46}" type="slidenum">
              <a:rPr lang="en-US" smtClean="0"/>
              <a:t>33</a:t>
            </a:fld>
            <a:endParaRPr lang="en-US"/>
          </a:p>
        </p:txBody>
      </p:sp>
      <p:sp>
        <p:nvSpPr>
          <p:cNvPr id="3" name="TextBox 2">
            <a:extLst>
              <a:ext uri="{FF2B5EF4-FFF2-40B4-BE49-F238E27FC236}">
                <a16:creationId xmlns:a16="http://schemas.microsoft.com/office/drawing/2014/main" id="{57B54B86-56BD-48B4-9DDF-AA30FD0EEAF6}"/>
              </a:ext>
            </a:extLst>
          </p:cNvPr>
          <p:cNvSpPr txBox="1"/>
          <p:nvPr/>
        </p:nvSpPr>
        <p:spPr>
          <a:xfrm>
            <a:off x="1731030" y="1537728"/>
            <a:ext cx="9242004" cy="2677656"/>
          </a:xfrm>
          <a:prstGeom prst="rect">
            <a:avLst/>
          </a:prstGeom>
          <a:noFill/>
        </p:spPr>
        <p:txBody>
          <a:bodyPr wrap="square" rtlCol="0">
            <a:spAutoFit/>
          </a:bodyPr>
          <a:lstStyle/>
          <a:p>
            <a:r>
              <a:rPr lang="en-US" sz="2400" dirty="0"/>
              <a:t>Now we can calculate the weight of the fuel needed in the 2</a:t>
            </a:r>
            <a:r>
              <a:rPr lang="en-US" sz="2400" baseline="30000" dirty="0"/>
              <a:t>nd</a:t>
            </a:r>
            <a:r>
              <a:rPr lang="en-US" sz="2400" dirty="0"/>
              <a:t> stage:</a:t>
            </a:r>
          </a:p>
          <a:p>
            <a:endParaRPr lang="en-US" sz="2400" dirty="0"/>
          </a:p>
          <a:p>
            <a:r>
              <a:rPr lang="en-US" sz="2400" dirty="0"/>
              <a:t>                         Fuel Weight   =    MF   *   Stage Weight</a:t>
            </a:r>
          </a:p>
          <a:p>
            <a:endParaRPr lang="en-US" sz="2400" dirty="0"/>
          </a:p>
          <a:p>
            <a:r>
              <a:rPr lang="en-US" sz="2400" dirty="0"/>
              <a:t>			         =    0.86   *   7,892  </a:t>
            </a:r>
            <a:r>
              <a:rPr lang="en-US" sz="2400" dirty="0" err="1"/>
              <a:t>lbs</a:t>
            </a:r>
            <a:endParaRPr lang="en-US" sz="2400" dirty="0"/>
          </a:p>
          <a:p>
            <a:endParaRPr lang="en-US" sz="2400" dirty="0"/>
          </a:p>
          <a:p>
            <a:r>
              <a:rPr lang="en-US" sz="2400" dirty="0"/>
              <a:t>	            </a:t>
            </a:r>
            <a:r>
              <a:rPr lang="en-US" sz="2400" b="1" dirty="0"/>
              <a:t>Fuel Weight  =    6,818  </a:t>
            </a:r>
            <a:r>
              <a:rPr lang="en-US" sz="2400" b="1" dirty="0" err="1"/>
              <a:t>lbs</a:t>
            </a:r>
            <a:r>
              <a:rPr lang="en-US" sz="2400" b="1" dirty="0"/>
              <a:t>   </a:t>
            </a:r>
          </a:p>
        </p:txBody>
      </p:sp>
    </p:spTree>
    <p:extLst>
      <p:ext uri="{BB962C8B-B14F-4D97-AF65-F5344CB8AC3E}">
        <p14:creationId xmlns:p14="http://schemas.microsoft.com/office/powerpoint/2010/main" val="2625292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EFE8DCA-9333-49B3-83BE-3E9376902467}"/>
              </a:ext>
            </a:extLst>
          </p:cNvPr>
          <p:cNvSpPr>
            <a:spLocks noGrp="1"/>
          </p:cNvSpPr>
          <p:nvPr>
            <p:ph type="sldNum" sz="quarter" idx="12"/>
          </p:nvPr>
        </p:nvSpPr>
        <p:spPr/>
        <p:txBody>
          <a:bodyPr/>
          <a:lstStyle/>
          <a:p>
            <a:fld id="{AFEDF2DE-8069-4AD7-A0D4-A67A33A6BC46}" type="slidenum">
              <a:rPr lang="en-US" smtClean="0"/>
              <a:t>34</a:t>
            </a:fld>
            <a:endParaRPr lang="en-US"/>
          </a:p>
        </p:txBody>
      </p:sp>
      <p:sp>
        <p:nvSpPr>
          <p:cNvPr id="3" name="TextBox 2">
            <a:extLst>
              <a:ext uri="{FF2B5EF4-FFF2-40B4-BE49-F238E27FC236}">
                <a16:creationId xmlns:a16="http://schemas.microsoft.com/office/drawing/2014/main" id="{4B3FF572-536B-47F8-BC72-39988E7BF5E0}"/>
              </a:ext>
            </a:extLst>
          </p:cNvPr>
          <p:cNvSpPr txBox="1"/>
          <p:nvPr/>
        </p:nvSpPr>
        <p:spPr>
          <a:xfrm>
            <a:off x="1554480" y="1120676"/>
            <a:ext cx="9418320" cy="4524315"/>
          </a:xfrm>
          <a:prstGeom prst="rect">
            <a:avLst/>
          </a:prstGeom>
          <a:noFill/>
        </p:spPr>
        <p:txBody>
          <a:bodyPr wrap="square" rtlCol="0">
            <a:spAutoFit/>
          </a:bodyPr>
          <a:lstStyle/>
          <a:p>
            <a:r>
              <a:rPr lang="en-US" sz="2400" dirty="0"/>
              <a:t>Finally, we can calculate the weight of the mechanical structures in the 2</a:t>
            </a:r>
            <a:r>
              <a:rPr lang="en-US" sz="2400" baseline="30000" dirty="0"/>
              <a:t>nd</a:t>
            </a:r>
            <a:r>
              <a:rPr lang="en-US" sz="2400" dirty="0"/>
              <a:t> stage (fuel tank, frame work, </a:t>
            </a:r>
            <a:r>
              <a:rPr lang="en-US" sz="2400" dirty="0" err="1"/>
              <a:t>etc</a:t>
            </a:r>
            <a:r>
              <a:rPr lang="en-US" sz="2400" dirty="0"/>
              <a:t>): </a:t>
            </a:r>
          </a:p>
          <a:p>
            <a:endParaRPr lang="en-US" sz="2400" dirty="0"/>
          </a:p>
          <a:p>
            <a:r>
              <a:rPr lang="en-US" sz="2400" dirty="0"/>
              <a:t>                                                      ( SR  *  Fuel Weight )</a:t>
            </a:r>
          </a:p>
          <a:p>
            <a:r>
              <a:rPr lang="en-US" sz="2400" dirty="0"/>
              <a:t> Stage Structural Weight   =    -----------------------------</a:t>
            </a:r>
          </a:p>
          <a:p>
            <a:r>
              <a:rPr lang="en-US" sz="2400" dirty="0"/>
              <a:t>                                                                ( 1 -  SR )</a:t>
            </a:r>
          </a:p>
          <a:p>
            <a:endParaRPr lang="en-US" sz="2400" dirty="0"/>
          </a:p>
          <a:p>
            <a:r>
              <a:rPr lang="en-US" sz="2400" dirty="0"/>
              <a:t>				 ( 0.09    *   6,818  </a:t>
            </a:r>
            <a:r>
              <a:rPr lang="en-US" sz="2400" dirty="0" err="1"/>
              <a:t>lbs</a:t>
            </a:r>
            <a:r>
              <a:rPr lang="en-US" sz="2400" dirty="0"/>
              <a:t> )</a:t>
            </a:r>
          </a:p>
          <a:p>
            <a:r>
              <a:rPr lang="en-US" sz="2400" dirty="0"/>
              <a:t>			       =     ---------------------------- </a:t>
            </a:r>
          </a:p>
          <a:p>
            <a:r>
              <a:rPr lang="en-US" sz="2400" dirty="0"/>
              <a:t>				        ( 1   -   0.09 )        </a:t>
            </a:r>
          </a:p>
          <a:p>
            <a:endParaRPr lang="en-US" sz="2400" dirty="0"/>
          </a:p>
          <a:p>
            <a:r>
              <a:rPr lang="en-US" sz="2400" b="1" dirty="0"/>
              <a:t>Stage Structural Weight     =    674  </a:t>
            </a:r>
            <a:r>
              <a:rPr lang="en-US" sz="2400" b="1" dirty="0" err="1"/>
              <a:t>lbs</a:t>
            </a:r>
            <a:r>
              <a:rPr lang="en-US" sz="2400" b="1" dirty="0"/>
              <a:t> </a:t>
            </a:r>
          </a:p>
        </p:txBody>
      </p:sp>
    </p:spTree>
    <p:extLst>
      <p:ext uri="{BB962C8B-B14F-4D97-AF65-F5344CB8AC3E}">
        <p14:creationId xmlns:p14="http://schemas.microsoft.com/office/powerpoint/2010/main" val="2462343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95B2134-5CC7-421F-B717-D78A8DB21629}"/>
              </a:ext>
            </a:extLst>
          </p:cNvPr>
          <p:cNvSpPr>
            <a:spLocks noGrp="1"/>
          </p:cNvSpPr>
          <p:nvPr>
            <p:ph type="sldNum" sz="quarter" idx="12"/>
          </p:nvPr>
        </p:nvSpPr>
        <p:spPr/>
        <p:txBody>
          <a:bodyPr/>
          <a:lstStyle/>
          <a:p>
            <a:fld id="{AFEDF2DE-8069-4AD7-A0D4-A67A33A6BC46}" type="slidenum">
              <a:rPr lang="en-US" smtClean="0"/>
              <a:t>35</a:t>
            </a:fld>
            <a:endParaRPr lang="en-US"/>
          </a:p>
        </p:txBody>
      </p:sp>
      <p:sp>
        <p:nvSpPr>
          <p:cNvPr id="3" name="TextBox 2">
            <a:extLst>
              <a:ext uri="{FF2B5EF4-FFF2-40B4-BE49-F238E27FC236}">
                <a16:creationId xmlns:a16="http://schemas.microsoft.com/office/drawing/2014/main" id="{B7837B10-46B8-4AFC-B8F3-849DEB728A6E}"/>
              </a:ext>
            </a:extLst>
          </p:cNvPr>
          <p:cNvSpPr txBox="1"/>
          <p:nvPr/>
        </p:nvSpPr>
        <p:spPr>
          <a:xfrm>
            <a:off x="1524000" y="749808"/>
            <a:ext cx="9829800" cy="4524315"/>
          </a:xfrm>
          <a:prstGeom prst="rect">
            <a:avLst/>
          </a:prstGeom>
          <a:noFill/>
        </p:spPr>
        <p:txBody>
          <a:bodyPr wrap="square" rtlCol="0">
            <a:spAutoFit/>
          </a:bodyPr>
          <a:lstStyle/>
          <a:p>
            <a:r>
              <a:rPr lang="en-US" sz="2400" dirty="0"/>
              <a:t>As a double check, we can add the payload weight, fuel weight and the structural weight together to see how much the 2</a:t>
            </a:r>
            <a:r>
              <a:rPr lang="en-US" sz="2400" baseline="30000" dirty="0"/>
              <a:t>nd</a:t>
            </a:r>
            <a:r>
              <a:rPr lang="en-US" sz="2400" dirty="0"/>
              <a:t> stage weighs:</a:t>
            </a:r>
          </a:p>
          <a:p>
            <a:endParaRPr lang="en-US" sz="2400" dirty="0"/>
          </a:p>
          <a:p>
            <a:r>
              <a:rPr lang="en-US" sz="2400" dirty="0"/>
              <a:t>Stage Weight   =   Payload </a:t>
            </a:r>
            <a:r>
              <a:rPr lang="en-US" sz="2400" dirty="0" err="1"/>
              <a:t>Wt</a:t>
            </a:r>
            <a:r>
              <a:rPr lang="en-US" sz="2400" dirty="0"/>
              <a:t>  +  Fuel Weight  +  Structural Weight </a:t>
            </a:r>
          </a:p>
          <a:p>
            <a:endParaRPr lang="en-US" sz="2400" dirty="0"/>
          </a:p>
          <a:p>
            <a:r>
              <a:rPr lang="en-US" sz="2400" dirty="0"/>
              <a:t>		=   400 </a:t>
            </a:r>
            <a:r>
              <a:rPr lang="en-US" sz="2400" dirty="0" err="1"/>
              <a:t>lbs</a:t>
            </a:r>
            <a:r>
              <a:rPr lang="en-US" sz="2400" dirty="0"/>
              <a:t>   +   6,818  </a:t>
            </a:r>
            <a:r>
              <a:rPr lang="en-US" sz="2400" dirty="0" err="1"/>
              <a:t>lbs</a:t>
            </a:r>
            <a:r>
              <a:rPr lang="en-US" sz="2400" dirty="0"/>
              <a:t>   +   674  </a:t>
            </a:r>
            <a:r>
              <a:rPr lang="en-US" sz="2400" dirty="0" err="1"/>
              <a:t>lbs</a:t>
            </a:r>
            <a:endParaRPr lang="en-US" sz="2400" dirty="0"/>
          </a:p>
          <a:p>
            <a:endParaRPr lang="en-US" sz="2400" dirty="0"/>
          </a:p>
          <a:p>
            <a:r>
              <a:rPr lang="en-US" sz="2400" dirty="0"/>
              <a:t>		</a:t>
            </a:r>
            <a:r>
              <a:rPr lang="en-US" sz="2400" b="1" dirty="0"/>
              <a:t>=  7,892  </a:t>
            </a:r>
            <a:r>
              <a:rPr lang="en-US" sz="2400" b="1" dirty="0" err="1"/>
              <a:t>lbs</a:t>
            </a:r>
            <a:endParaRPr lang="en-US" sz="2400" b="1" dirty="0"/>
          </a:p>
          <a:p>
            <a:endParaRPr lang="en-US" sz="2400" dirty="0"/>
          </a:p>
          <a:p>
            <a:r>
              <a:rPr lang="en-US" sz="2400" dirty="0"/>
              <a:t>And this number matches the stage weight calculated in a previous slide…  </a:t>
            </a:r>
          </a:p>
          <a:p>
            <a:endParaRPr lang="en-US" sz="2400" dirty="0"/>
          </a:p>
          <a:p>
            <a:r>
              <a:rPr lang="en-US" sz="2400" dirty="0"/>
              <a:t>This weight represents the “payload weight” for the 1</a:t>
            </a:r>
            <a:r>
              <a:rPr lang="en-US" sz="2400" baseline="30000" dirty="0"/>
              <a:t>st</a:t>
            </a:r>
            <a:r>
              <a:rPr lang="en-US" sz="2400" dirty="0"/>
              <a:t> stage calculations</a:t>
            </a:r>
          </a:p>
        </p:txBody>
      </p:sp>
    </p:spTree>
    <p:extLst>
      <p:ext uri="{BB962C8B-B14F-4D97-AF65-F5344CB8AC3E}">
        <p14:creationId xmlns:p14="http://schemas.microsoft.com/office/powerpoint/2010/main" val="3233395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302CE0F-4FC4-4203-933A-6C62EB8C7DDA}"/>
              </a:ext>
            </a:extLst>
          </p:cNvPr>
          <p:cNvGrpSpPr/>
          <p:nvPr/>
        </p:nvGrpSpPr>
        <p:grpSpPr>
          <a:xfrm>
            <a:off x="2788128" y="3480886"/>
            <a:ext cx="689318" cy="2700998"/>
            <a:chOff x="1871001" y="1631853"/>
            <a:chExt cx="689318" cy="1636182"/>
          </a:xfrm>
        </p:grpSpPr>
        <p:sp>
          <p:nvSpPr>
            <p:cNvPr id="3" name="Trapezoid 2">
              <a:extLst>
                <a:ext uri="{FF2B5EF4-FFF2-40B4-BE49-F238E27FC236}">
                  <a16:creationId xmlns:a16="http://schemas.microsoft.com/office/drawing/2014/main" id="{1EB3B937-6BCF-4602-ADF5-4CEA7D7A7C81}"/>
                </a:ext>
              </a:extLst>
            </p:cNvPr>
            <p:cNvSpPr/>
            <p:nvPr/>
          </p:nvSpPr>
          <p:spPr>
            <a:xfrm>
              <a:off x="2039820" y="3094893"/>
              <a:ext cx="330584" cy="173142"/>
            </a:xfrm>
            <a:prstGeom prst="trapezoid">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Rounded Corners 3">
              <a:extLst>
                <a:ext uri="{FF2B5EF4-FFF2-40B4-BE49-F238E27FC236}">
                  <a16:creationId xmlns:a16="http://schemas.microsoft.com/office/drawing/2014/main" id="{E669003C-CCA0-4E09-B052-C0ECBC0C6F86}"/>
                </a:ext>
              </a:extLst>
            </p:cNvPr>
            <p:cNvSpPr/>
            <p:nvPr/>
          </p:nvSpPr>
          <p:spPr>
            <a:xfrm>
              <a:off x="1871002" y="1631853"/>
              <a:ext cx="689317" cy="1491175"/>
            </a:xfrm>
            <a:prstGeom prst="roundRect">
              <a:avLst>
                <a:gd name="adj" fmla="val 37075"/>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AAD198B-A009-4B2F-83D2-915D41F9CC5F}"/>
                </a:ext>
              </a:extLst>
            </p:cNvPr>
            <p:cNvSpPr/>
            <p:nvPr/>
          </p:nvSpPr>
          <p:spPr>
            <a:xfrm>
              <a:off x="1871002" y="1716261"/>
              <a:ext cx="689317" cy="436098"/>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B4AEA95-1312-481F-BD7E-195F1C76C356}"/>
                </a:ext>
              </a:extLst>
            </p:cNvPr>
            <p:cNvSpPr/>
            <p:nvPr/>
          </p:nvSpPr>
          <p:spPr>
            <a:xfrm>
              <a:off x="1871001" y="2574388"/>
              <a:ext cx="689317" cy="436098"/>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9A96DB7A-7460-4CC8-BAD5-07245091547C}"/>
              </a:ext>
            </a:extLst>
          </p:cNvPr>
          <p:cNvGrpSpPr/>
          <p:nvPr/>
        </p:nvGrpSpPr>
        <p:grpSpPr>
          <a:xfrm>
            <a:off x="2788128" y="891492"/>
            <a:ext cx="689318" cy="2519724"/>
            <a:chOff x="4886913" y="1794263"/>
            <a:chExt cx="689318" cy="2519724"/>
          </a:xfrm>
        </p:grpSpPr>
        <p:grpSp>
          <p:nvGrpSpPr>
            <p:cNvPr id="7" name="Group 6">
              <a:extLst>
                <a:ext uri="{FF2B5EF4-FFF2-40B4-BE49-F238E27FC236}">
                  <a16:creationId xmlns:a16="http://schemas.microsoft.com/office/drawing/2014/main" id="{0124BB4B-DFB2-4B7F-BC33-5889BABD72F4}"/>
                </a:ext>
              </a:extLst>
            </p:cNvPr>
            <p:cNvGrpSpPr/>
            <p:nvPr/>
          </p:nvGrpSpPr>
          <p:grpSpPr>
            <a:xfrm>
              <a:off x="4886913" y="2541457"/>
              <a:ext cx="689318" cy="1772530"/>
              <a:chOff x="1871001" y="1631853"/>
              <a:chExt cx="689318" cy="1772530"/>
            </a:xfrm>
          </p:grpSpPr>
          <p:sp>
            <p:nvSpPr>
              <p:cNvPr id="8" name="Trapezoid 7">
                <a:extLst>
                  <a:ext uri="{FF2B5EF4-FFF2-40B4-BE49-F238E27FC236}">
                    <a16:creationId xmlns:a16="http://schemas.microsoft.com/office/drawing/2014/main" id="{A0880B78-52F2-4355-89C2-F3D7D3025EB0}"/>
                  </a:ext>
                </a:extLst>
              </p:cNvPr>
              <p:cNvSpPr/>
              <p:nvPr/>
            </p:nvSpPr>
            <p:spPr>
              <a:xfrm>
                <a:off x="2103118" y="3094894"/>
                <a:ext cx="253218" cy="309489"/>
              </a:xfrm>
              <a:prstGeom prst="trapezoid">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D688798B-E28D-4A45-B4EB-4835144C3CD0}"/>
                  </a:ext>
                </a:extLst>
              </p:cNvPr>
              <p:cNvSpPr/>
              <p:nvPr/>
            </p:nvSpPr>
            <p:spPr>
              <a:xfrm>
                <a:off x="1871002" y="1631853"/>
                <a:ext cx="689317" cy="1491175"/>
              </a:xfrm>
              <a:prstGeom prst="roundRect">
                <a:avLst>
                  <a:gd name="adj" fmla="val 37075"/>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DFB7B07-ABEF-4D29-8A18-CE973308B6C4}"/>
                  </a:ext>
                </a:extLst>
              </p:cNvPr>
              <p:cNvSpPr/>
              <p:nvPr/>
            </p:nvSpPr>
            <p:spPr>
              <a:xfrm>
                <a:off x="1871002" y="1716261"/>
                <a:ext cx="689317" cy="436098"/>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CC8368E-74F3-4EC6-9B9D-1B46882E72D1}"/>
                  </a:ext>
                </a:extLst>
              </p:cNvPr>
              <p:cNvSpPr/>
              <p:nvPr/>
            </p:nvSpPr>
            <p:spPr>
              <a:xfrm>
                <a:off x="1871001" y="2574388"/>
                <a:ext cx="689317" cy="436098"/>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BBE3DE4C-9F1C-470F-AEC1-8883E9F26910}"/>
                </a:ext>
              </a:extLst>
            </p:cNvPr>
            <p:cNvGrpSpPr/>
            <p:nvPr/>
          </p:nvGrpSpPr>
          <p:grpSpPr>
            <a:xfrm>
              <a:off x="4886913" y="2167069"/>
              <a:ext cx="689317" cy="471261"/>
              <a:chOff x="4063217" y="2321175"/>
              <a:chExt cx="689317" cy="471261"/>
            </a:xfrm>
          </p:grpSpPr>
          <p:sp>
            <p:nvSpPr>
              <p:cNvPr id="13" name="Rectangle 12">
                <a:extLst>
                  <a:ext uri="{FF2B5EF4-FFF2-40B4-BE49-F238E27FC236}">
                    <a16:creationId xmlns:a16="http://schemas.microsoft.com/office/drawing/2014/main" id="{963B6BD7-3727-4E86-90C7-4988AC3658A7}"/>
                  </a:ext>
                </a:extLst>
              </p:cNvPr>
              <p:cNvSpPr/>
              <p:nvPr/>
            </p:nvSpPr>
            <p:spPr>
              <a:xfrm>
                <a:off x="4063217" y="2574387"/>
                <a:ext cx="689317" cy="218049"/>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4E3C2A12-0C43-472F-A1A1-729EAF5BBA2B}"/>
                  </a:ext>
                </a:extLst>
              </p:cNvPr>
              <p:cNvSpPr/>
              <p:nvPr/>
            </p:nvSpPr>
            <p:spPr>
              <a:xfrm>
                <a:off x="4234375" y="2321175"/>
                <a:ext cx="337625" cy="2180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Flowchart: Delay 14">
              <a:extLst>
                <a:ext uri="{FF2B5EF4-FFF2-40B4-BE49-F238E27FC236}">
                  <a16:creationId xmlns:a16="http://schemas.microsoft.com/office/drawing/2014/main" id="{C69E95D6-2BFE-476E-895A-85075531A6AE}"/>
                </a:ext>
              </a:extLst>
            </p:cNvPr>
            <p:cNvSpPr/>
            <p:nvPr/>
          </p:nvSpPr>
          <p:spPr>
            <a:xfrm rot="16200000">
              <a:off x="4919550" y="1763600"/>
              <a:ext cx="626017" cy="687344"/>
            </a:xfrm>
            <a:prstGeom prst="flowChartDelay">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27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7" name="TextBox 16">
            <a:extLst>
              <a:ext uri="{FF2B5EF4-FFF2-40B4-BE49-F238E27FC236}">
                <a16:creationId xmlns:a16="http://schemas.microsoft.com/office/drawing/2014/main" id="{1DF92CDA-A352-4C5E-ACBA-5AFA8463E092}"/>
              </a:ext>
            </a:extLst>
          </p:cNvPr>
          <p:cNvSpPr txBox="1"/>
          <p:nvPr/>
        </p:nvSpPr>
        <p:spPr>
          <a:xfrm>
            <a:off x="872393" y="1941143"/>
            <a:ext cx="1187116" cy="400110"/>
          </a:xfrm>
          <a:prstGeom prst="rect">
            <a:avLst/>
          </a:prstGeom>
          <a:noFill/>
        </p:spPr>
        <p:txBody>
          <a:bodyPr wrap="square" rtlCol="0">
            <a:spAutoFit/>
          </a:bodyPr>
          <a:lstStyle/>
          <a:p>
            <a:r>
              <a:rPr lang="en-US" sz="2000" dirty="0"/>
              <a:t>Payload</a:t>
            </a:r>
          </a:p>
        </p:txBody>
      </p:sp>
      <p:sp>
        <p:nvSpPr>
          <p:cNvPr id="18" name="Left Brace 17">
            <a:extLst>
              <a:ext uri="{FF2B5EF4-FFF2-40B4-BE49-F238E27FC236}">
                <a16:creationId xmlns:a16="http://schemas.microsoft.com/office/drawing/2014/main" id="{1C3AF4CE-5001-4919-8CE4-871327599737}"/>
              </a:ext>
            </a:extLst>
          </p:cNvPr>
          <p:cNvSpPr/>
          <p:nvPr/>
        </p:nvSpPr>
        <p:spPr>
          <a:xfrm>
            <a:off x="2161501" y="891493"/>
            <a:ext cx="422643" cy="2519724"/>
          </a:xfrm>
          <a:prstGeom prst="leftBrace">
            <a:avLst>
              <a:gd name="adj1" fmla="val 15335"/>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a:extLst>
              <a:ext uri="{FF2B5EF4-FFF2-40B4-BE49-F238E27FC236}">
                <a16:creationId xmlns:a16="http://schemas.microsoft.com/office/drawing/2014/main" id="{97618081-9EBC-42E2-A286-03174D373AB6}"/>
              </a:ext>
            </a:extLst>
          </p:cNvPr>
          <p:cNvSpPr txBox="1"/>
          <p:nvPr/>
        </p:nvSpPr>
        <p:spPr>
          <a:xfrm>
            <a:off x="5121389" y="1569031"/>
            <a:ext cx="5245768" cy="4524315"/>
          </a:xfrm>
          <a:prstGeom prst="rect">
            <a:avLst/>
          </a:prstGeom>
          <a:noFill/>
        </p:spPr>
        <p:txBody>
          <a:bodyPr wrap="square" rtlCol="0">
            <a:spAutoFit/>
          </a:bodyPr>
          <a:lstStyle/>
          <a:p>
            <a:r>
              <a:rPr lang="en-US" sz="2400" b="1" dirty="0"/>
              <a:t>Given:</a:t>
            </a:r>
          </a:p>
          <a:p>
            <a:endParaRPr lang="en-US" sz="2400" dirty="0"/>
          </a:p>
          <a:p>
            <a:r>
              <a:rPr lang="en-US" sz="2400" dirty="0"/>
              <a:t>	Payload Weight   =   </a:t>
            </a:r>
            <a:r>
              <a:rPr lang="en-US" sz="2400" b="1" dirty="0">
                <a:solidFill>
                  <a:srgbClr val="FF0000"/>
                </a:solidFill>
              </a:rPr>
              <a:t>7,892  </a:t>
            </a:r>
            <a:r>
              <a:rPr lang="en-US" sz="2400" b="1" dirty="0" err="1">
                <a:solidFill>
                  <a:srgbClr val="FF0000"/>
                </a:solidFill>
              </a:rPr>
              <a:t>lbs</a:t>
            </a:r>
            <a:endParaRPr lang="en-US" sz="2400" b="1" dirty="0">
              <a:solidFill>
                <a:srgbClr val="FF0000"/>
              </a:solidFill>
            </a:endParaRPr>
          </a:p>
          <a:p>
            <a:endParaRPr lang="en-US" sz="2400" dirty="0"/>
          </a:p>
          <a:p>
            <a:r>
              <a:rPr lang="en-US" sz="2400" dirty="0"/>
              <a:t>          Rocket Motor ISP   =   255  sec</a:t>
            </a:r>
          </a:p>
          <a:p>
            <a:endParaRPr lang="en-US" sz="2400" dirty="0"/>
          </a:p>
          <a:p>
            <a:r>
              <a:rPr lang="en-US" sz="2400" b="1" dirty="0"/>
              <a:t>Assumed:</a:t>
            </a:r>
          </a:p>
          <a:p>
            <a:endParaRPr lang="en-US" sz="2400" dirty="0"/>
          </a:p>
          <a:p>
            <a:r>
              <a:rPr lang="en-US" sz="2400" dirty="0"/>
              <a:t>	Structural Ratio   =   0.09</a:t>
            </a:r>
          </a:p>
          <a:p>
            <a:endParaRPr lang="en-US" sz="2400" dirty="0"/>
          </a:p>
          <a:p>
            <a:r>
              <a:rPr lang="en-US" sz="2400" dirty="0"/>
              <a:t>    Delta-V Contribution   =  14,000  ft/sec</a:t>
            </a:r>
          </a:p>
          <a:p>
            <a:endParaRPr lang="en-US" sz="2400" dirty="0"/>
          </a:p>
        </p:txBody>
      </p:sp>
      <p:sp>
        <p:nvSpPr>
          <p:cNvPr id="20" name="TextBox 19">
            <a:extLst>
              <a:ext uri="{FF2B5EF4-FFF2-40B4-BE49-F238E27FC236}">
                <a16:creationId xmlns:a16="http://schemas.microsoft.com/office/drawing/2014/main" id="{D2136BDA-F1E1-434E-BB4D-DB536E41815B}"/>
              </a:ext>
            </a:extLst>
          </p:cNvPr>
          <p:cNvSpPr txBox="1"/>
          <p:nvPr/>
        </p:nvSpPr>
        <p:spPr>
          <a:xfrm>
            <a:off x="3793958" y="290766"/>
            <a:ext cx="4604084" cy="584775"/>
          </a:xfrm>
          <a:prstGeom prst="rect">
            <a:avLst/>
          </a:prstGeom>
          <a:noFill/>
        </p:spPr>
        <p:txBody>
          <a:bodyPr wrap="square" rtlCol="0">
            <a:spAutoFit/>
          </a:bodyPr>
          <a:lstStyle/>
          <a:p>
            <a:pPr algn="ctr"/>
            <a:r>
              <a:rPr lang="en-US" sz="3200" dirty="0"/>
              <a:t>First Stage</a:t>
            </a:r>
          </a:p>
        </p:txBody>
      </p:sp>
    </p:spTree>
    <p:extLst>
      <p:ext uri="{BB962C8B-B14F-4D97-AF65-F5344CB8AC3E}">
        <p14:creationId xmlns:p14="http://schemas.microsoft.com/office/powerpoint/2010/main" val="63836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9BDF79E-A4EC-46A3-992C-C265DC78AA2F}"/>
              </a:ext>
            </a:extLst>
          </p:cNvPr>
          <p:cNvSpPr>
            <a:spLocks noGrp="1"/>
          </p:cNvSpPr>
          <p:nvPr>
            <p:ph type="sldNum" sz="quarter" idx="12"/>
          </p:nvPr>
        </p:nvSpPr>
        <p:spPr/>
        <p:txBody>
          <a:bodyPr/>
          <a:lstStyle/>
          <a:p>
            <a:fld id="{AFEDF2DE-8069-4AD7-A0D4-A67A33A6BC46}" type="slidenum">
              <a:rPr lang="en-US" smtClean="0"/>
              <a:t>37</a:t>
            </a:fld>
            <a:endParaRPr lang="en-US"/>
          </a:p>
        </p:txBody>
      </p:sp>
      <p:sp>
        <p:nvSpPr>
          <p:cNvPr id="4" name="TextBox 3">
            <a:extLst>
              <a:ext uri="{FF2B5EF4-FFF2-40B4-BE49-F238E27FC236}">
                <a16:creationId xmlns:a16="http://schemas.microsoft.com/office/drawing/2014/main" id="{F9C72CD6-B4F7-4A42-A763-12108C754641}"/>
              </a:ext>
            </a:extLst>
          </p:cNvPr>
          <p:cNvSpPr txBox="1"/>
          <p:nvPr/>
        </p:nvSpPr>
        <p:spPr>
          <a:xfrm>
            <a:off x="1112520" y="1989228"/>
            <a:ext cx="9966960" cy="2308324"/>
          </a:xfrm>
          <a:prstGeom prst="rect">
            <a:avLst/>
          </a:prstGeom>
          <a:noFill/>
        </p:spPr>
        <p:txBody>
          <a:bodyPr wrap="square" rtlCol="0">
            <a:spAutoFit/>
          </a:bodyPr>
          <a:lstStyle/>
          <a:p>
            <a:r>
              <a:rPr lang="en-US" sz="2400" dirty="0"/>
              <a:t>Once again, the first step is to calculate the effective exhaust velocity of the 1</a:t>
            </a:r>
            <a:r>
              <a:rPr lang="en-US" sz="2400" baseline="30000" dirty="0"/>
              <a:t>nd</a:t>
            </a:r>
            <a:r>
              <a:rPr lang="en-US" sz="2400" dirty="0"/>
              <a:t> stage:</a:t>
            </a:r>
          </a:p>
          <a:p>
            <a:endParaRPr lang="en-US" sz="2400" dirty="0"/>
          </a:p>
          <a:p>
            <a:r>
              <a:rPr lang="en-US" sz="2400" dirty="0"/>
              <a:t>			c</a:t>
            </a:r>
            <a:r>
              <a:rPr lang="en-US" sz="2400" baseline="-25000" dirty="0"/>
              <a:t>2</a:t>
            </a:r>
            <a:r>
              <a:rPr lang="en-US" sz="2400" dirty="0"/>
              <a:t>   =   g  *  ISP</a:t>
            </a:r>
          </a:p>
          <a:p>
            <a:r>
              <a:rPr lang="en-US" sz="2400" dirty="0"/>
              <a:t>   		 	      =   32.2 ft/sec</a:t>
            </a:r>
            <a:r>
              <a:rPr lang="en-US" sz="2400" baseline="30000" dirty="0"/>
              <a:t>2</a:t>
            </a:r>
            <a:r>
              <a:rPr lang="en-US" sz="2400" dirty="0"/>
              <a:t>  *  255 sec</a:t>
            </a:r>
          </a:p>
          <a:p>
            <a:r>
              <a:rPr lang="en-US" sz="2400" dirty="0"/>
              <a:t>  			</a:t>
            </a:r>
            <a:r>
              <a:rPr lang="en-US" sz="2400" b="1" dirty="0"/>
              <a:t>c</a:t>
            </a:r>
            <a:r>
              <a:rPr lang="en-US" sz="2400" b="1" baseline="-25000" dirty="0"/>
              <a:t>2</a:t>
            </a:r>
            <a:r>
              <a:rPr lang="en-US" sz="2400" b="1" dirty="0"/>
              <a:t>   =   8,211  ft/sec </a:t>
            </a:r>
          </a:p>
        </p:txBody>
      </p:sp>
    </p:spTree>
    <p:extLst>
      <p:ext uri="{BB962C8B-B14F-4D97-AF65-F5344CB8AC3E}">
        <p14:creationId xmlns:p14="http://schemas.microsoft.com/office/powerpoint/2010/main" val="2242418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696DE90-CE14-409A-A459-6B8D7A3087D0}"/>
              </a:ext>
            </a:extLst>
          </p:cNvPr>
          <p:cNvSpPr>
            <a:spLocks noGrp="1"/>
          </p:cNvSpPr>
          <p:nvPr>
            <p:ph type="sldNum" sz="quarter" idx="12"/>
          </p:nvPr>
        </p:nvSpPr>
        <p:spPr/>
        <p:txBody>
          <a:bodyPr/>
          <a:lstStyle/>
          <a:p>
            <a:fld id="{AFEDF2DE-8069-4AD7-A0D4-A67A33A6BC46}" type="slidenum">
              <a:rPr lang="en-US" smtClean="0"/>
              <a:t>38</a:t>
            </a:fld>
            <a:endParaRPr lang="en-US"/>
          </a:p>
        </p:txBody>
      </p:sp>
      <p:sp>
        <p:nvSpPr>
          <p:cNvPr id="3" name="TextBox 2">
            <a:extLst>
              <a:ext uri="{FF2B5EF4-FFF2-40B4-BE49-F238E27FC236}">
                <a16:creationId xmlns:a16="http://schemas.microsoft.com/office/drawing/2014/main" id="{487BEFFD-AC50-4DE6-8CB4-52E21ED6D4C4}"/>
              </a:ext>
            </a:extLst>
          </p:cNvPr>
          <p:cNvSpPr txBox="1"/>
          <p:nvPr/>
        </p:nvSpPr>
        <p:spPr>
          <a:xfrm>
            <a:off x="1350264" y="531653"/>
            <a:ext cx="9089136" cy="5539978"/>
          </a:xfrm>
          <a:prstGeom prst="rect">
            <a:avLst/>
          </a:prstGeom>
          <a:noFill/>
        </p:spPr>
        <p:txBody>
          <a:bodyPr wrap="square" rtlCol="0">
            <a:spAutoFit/>
          </a:bodyPr>
          <a:lstStyle/>
          <a:p>
            <a:r>
              <a:rPr lang="en-US" sz="2400" dirty="0"/>
              <a:t>We will skip the details and show only the computational results for the first stage configuration:</a:t>
            </a:r>
          </a:p>
          <a:p>
            <a:endParaRPr lang="en-US" sz="2400" dirty="0"/>
          </a:p>
          <a:p>
            <a:r>
              <a:rPr lang="en-US" sz="2400" b="1" dirty="0"/>
              <a:t>			c</a:t>
            </a:r>
            <a:r>
              <a:rPr lang="en-US" sz="2400" b="1" baseline="-25000" dirty="0"/>
              <a:t>2</a:t>
            </a:r>
            <a:r>
              <a:rPr lang="en-US" sz="2400" b="1" dirty="0"/>
              <a:t>   =   8,211  ft/sec</a:t>
            </a:r>
          </a:p>
          <a:p>
            <a:endParaRPr lang="en-US" sz="2400" b="1" dirty="0"/>
          </a:p>
          <a:p>
            <a:r>
              <a:rPr lang="en-US" sz="2400" b="1" dirty="0"/>
              <a:t>			MR   =   5.5</a:t>
            </a:r>
          </a:p>
          <a:p>
            <a:endParaRPr lang="en-US" sz="2400" b="1" dirty="0"/>
          </a:p>
          <a:p>
            <a:r>
              <a:rPr lang="en-US" sz="2400" b="1" dirty="0"/>
              <a:t>			MF   =   0.82</a:t>
            </a:r>
          </a:p>
          <a:p>
            <a:endParaRPr lang="en-US" sz="2400" b="1" dirty="0"/>
          </a:p>
          <a:p>
            <a:r>
              <a:rPr lang="en-US" sz="2400" b="1" dirty="0"/>
              <a:t>			Stage Weight   =   78,235  </a:t>
            </a:r>
            <a:r>
              <a:rPr lang="en-US" sz="2400" b="1" dirty="0" err="1"/>
              <a:t>lbs</a:t>
            </a:r>
            <a:endParaRPr lang="en-US" sz="2400" b="1" dirty="0"/>
          </a:p>
          <a:p>
            <a:endParaRPr lang="en-US" sz="2400" b="1" dirty="0"/>
          </a:p>
          <a:p>
            <a:r>
              <a:rPr lang="en-US" sz="2400" b="1" dirty="0"/>
              <a:t>			Fuel Weight   =   64,012  </a:t>
            </a:r>
            <a:r>
              <a:rPr lang="en-US" sz="2400" b="1" dirty="0" err="1"/>
              <a:t>lbs</a:t>
            </a:r>
            <a:endParaRPr lang="en-US" sz="2400" b="1" dirty="0"/>
          </a:p>
          <a:p>
            <a:endParaRPr lang="en-US" sz="2400" b="1" dirty="0"/>
          </a:p>
          <a:p>
            <a:r>
              <a:rPr lang="en-US" sz="2400" b="1" dirty="0"/>
              <a:t>			Structural Weight   =   6,331  </a:t>
            </a:r>
            <a:r>
              <a:rPr lang="en-US" sz="2400" b="1" dirty="0" err="1"/>
              <a:t>lbs</a:t>
            </a:r>
            <a:endParaRPr lang="en-US" sz="2400" dirty="0"/>
          </a:p>
          <a:p>
            <a:endParaRPr lang="en-US" dirty="0"/>
          </a:p>
        </p:txBody>
      </p:sp>
    </p:spTree>
    <p:extLst>
      <p:ext uri="{BB962C8B-B14F-4D97-AF65-F5344CB8AC3E}">
        <p14:creationId xmlns:p14="http://schemas.microsoft.com/office/powerpoint/2010/main" val="1441250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FC5B44A-2705-4088-8180-1E41CE05060E}"/>
              </a:ext>
            </a:extLst>
          </p:cNvPr>
          <p:cNvSpPr>
            <a:spLocks noGrp="1"/>
          </p:cNvSpPr>
          <p:nvPr>
            <p:ph type="sldNum" sz="quarter" idx="12"/>
          </p:nvPr>
        </p:nvSpPr>
        <p:spPr/>
        <p:txBody>
          <a:bodyPr/>
          <a:lstStyle/>
          <a:p>
            <a:fld id="{AFEDF2DE-8069-4AD7-A0D4-A67A33A6BC46}" type="slidenum">
              <a:rPr lang="en-US" smtClean="0"/>
              <a:t>39</a:t>
            </a:fld>
            <a:endParaRPr lang="en-US"/>
          </a:p>
        </p:txBody>
      </p:sp>
      <p:sp>
        <p:nvSpPr>
          <p:cNvPr id="3" name="TextBox 2">
            <a:extLst>
              <a:ext uri="{FF2B5EF4-FFF2-40B4-BE49-F238E27FC236}">
                <a16:creationId xmlns:a16="http://schemas.microsoft.com/office/drawing/2014/main" id="{D2B2E510-8351-4E95-9893-C8EEB504FE8A}"/>
              </a:ext>
            </a:extLst>
          </p:cNvPr>
          <p:cNvSpPr txBox="1"/>
          <p:nvPr/>
        </p:nvSpPr>
        <p:spPr>
          <a:xfrm>
            <a:off x="838199" y="458254"/>
            <a:ext cx="9948672" cy="3693319"/>
          </a:xfrm>
          <a:prstGeom prst="rect">
            <a:avLst/>
          </a:prstGeom>
          <a:noFill/>
        </p:spPr>
        <p:txBody>
          <a:bodyPr wrap="square" rtlCol="0">
            <a:spAutoFit/>
          </a:bodyPr>
          <a:lstStyle/>
          <a:p>
            <a:r>
              <a:rPr lang="en-US" sz="2400" dirty="0"/>
              <a:t>Checking the overall weight of the 2-stage Rocket:</a:t>
            </a:r>
          </a:p>
          <a:p>
            <a:endParaRPr lang="en-US" sz="2400" dirty="0"/>
          </a:p>
          <a:p>
            <a:r>
              <a:rPr lang="en-US" sz="2400" dirty="0"/>
              <a:t>	   400  </a:t>
            </a:r>
            <a:r>
              <a:rPr lang="en-US" sz="2400" dirty="0" err="1"/>
              <a:t>lbs</a:t>
            </a:r>
            <a:r>
              <a:rPr lang="en-US" sz="2400" dirty="0"/>
              <a:t>	Payload weight  (the satellite and vehicle electronics)</a:t>
            </a:r>
          </a:p>
          <a:p>
            <a:r>
              <a:rPr lang="en-US" sz="2400" dirty="0"/>
              <a:t>	6,818  </a:t>
            </a:r>
            <a:r>
              <a:rPr lang="en-US" sz="2400" dirty="0" err="1"/>
              <a:t>lbs</a:t>
            </a:r>
            <a:r>
              <a:rPr lang="en-US" sz="2400" dirty="0"/>
              <a:t>	2</a:t>
            </a:r>
            <a:r>
              <a:rPr lang="en-US" sz="2400" baseline="30000" dirty="0"/>
              <a:t>nd</a:t>
            </a:r>
            <a:r>
              <a:rPr lang="en-US" sz="2400" dirty="0"/>
              <a:t> Stage Fuel</a:t>
            </a:r>
          </a:p>
          <a:p>
            <a:r>
              <a:rPr lang="en-US" sz="2400" dirty="0"/>
              <a:t>	   674  </a:t>
            </a:r>
            <a:r>
              <a:rPr lang="en-US" sz="2400" dirty="0" err="1"/>
              <a:t>lbs</a:t>
            </a:r>
            <a:r>
              <a:rPr lang="en-US" sz="2400" dirty="0"/>
              <a:t>	2</a:t>
            </a:r>
            <a:r>
              <a:rPr lang="en-US" sz="2400" baseline="30000" dirty="0"/>
              <a:t>nd</a:t>
            </a:r>
            <a:r>
              <a:rPr lang="en-US" sz="2400" dirty="0"/>
              <a:t> Stage Structure</a:t>
            </a:r>
          </a:p>
          <a:p>
            <a:r>
              <a:rPr lang="en-US" sz="2400" dirty="0"/>
              <a:t>           64,012  </a:t>
            </a:r>
            <a:r>
              <a:rPr lang="en-US" sz="2400" dirty="0" err="1"/>
              <a:t>lbs</a:t>
            </a:r>
            <a:r>
              <a:rPr lang="en-US" sz="2400" dirty="0"/>
              <a:t>	1</a:t>
            </a:r>
            <a:r>
              <a:rPr lang="en-US" sz="2400" baseline="30000" dirty="0"/>
              <a:t>st</a:t>
            </a:r>
            <a:r>
              <a:rPr lang="en-US" sz="2400" dirty="0"/>
              <a:t> Stage Fuel</a:t>
            </a:r>
          </a:p>
          <a:p>
            <a:r>
              <a:rPr lang="en-US" sz="2400" dirty="0"/>
              <a:t>             6,331  </a:t>
            </a:r>
            <a:r>
              <a:rPr lang="en-US" sz="2400" dirty="0" err="1"/>
              <a:t>lbs</a:t>
            </a:r>
            <a:r>
              <a:rPr lang="en-US" sz="2400" dirty="0"/>
              <a:t>	1</a:t>
            </a:r>
            <a:r>
              <a:rPr lang="en-US" sz="2400" baseline="30000" dirty="0"/>
              <a:t>st</a:t>
            </a:r>
            <a:r>
              <a:rPr lang="en-US" sz="2400" dirty="0"/>
              <a:t> Stage Structure</a:t>
            </a:r>
          </a:p>
          <a:p>
            <a:r>
              <a:rPr lang="en-US" sz="2400" dirty="0"/>
              <a:t>           ------------------</a:t>
            </a:r>
          </a:p>
          <a:p>
            <a:r>
              <a:rPr lang="en-US" sz="2400" b="1" dirty="0"/>
              <a:t>            78,235 </a:t>
            </a:r>
            <a:r>
              <a:rPr lang="en-US" sz="2400" b="1" dirty="0" err="1"/>
              <a:t>lbs</a:t>
            </a:r>
            <a:endParaRPr lang="en-US" sz="2400" b="1" dirty="0"/>
          </a:p>
          <a:p>
            <a:endParaRPr lang="en-US" dirty="0"/>
          </a:p>
        </p:txBody>
      </p:sp>
      <p:sp>
        <p:nvSpPr>
          <p:cNvPr id="4" name="TextBox 3">
            <a:extLst>
              <a:ext uri="{FF2B5EF4-FFF2-40B4-BE49-F238E27FC236}">
                <a16:creationId xmlns:a16="http://schemas.microsoft.com/office/drawing/2014/main" id="{97555FB9-0BEE-4E7B-9414-72FC922B0995}"/>
              </a:ext>
            </a:extLst>
          </p:cNvPr>
          <p:cNvSpPr txBox="1"/>
          <p:nvPr/>
        </p:nvSpPr>
        <p:spPr>
          <a:xfrm>
            <a:off x="838199" y="3984366"/>
            <a:ext cx="10301771" cy="1200329"/>
          </a:xfrm>
          <a:prstGeom prst="rect">
            <a:avLst/>
          </a:prstGeom>
          <a:noFill/>
        </p:spPr>
        <p:txBody>
          <a:bodyPr wrap="square" rtlCol="0">
            <a:spAutoFit/>
          </a:bodyPr>
          <a:lstStyle/>
          <a:p>
            <a:r>
              <a:rPr lang="en-US" sz="2400" dirty="0"/>
              <a:t>The SpaceX Falcon 1 had a total weight of about 61,000 lbs.  This estimated value is high, but its in the ball park.  In fact, if the 2</a:t>
            </a:r>
            <a:r>
              <a:rPr lang="en-US" sz="2400" baseline="30000" dirty="0"/>
              <a:t>nd</a:t>
            </a:r>
            <a:r>
              <a:rPr lang="en-US" sz="2400" dirty="0"/>
              <a:t> Stage SR is changed to 0.08 and the stage Delta-V’s are adjusted, the total weight gets event closer to 61,000 </a:t>
            </a:r>
            <a:r>
              <a:rPr lang="en-US" sz="2400" dirty="0" err="1"/>
              <a:t>lbs</a:t>
            </a:r>
            <a:r>
              <a:rPr lang="en-US" sz="2400" dirty="0"/>
              <a:t>…</a:t>
            </a:r>
          </a:p>
        </p:txBody>
      </p:sp>
      <p:sp>
        <p:nvSpPr>
          <p:cNvPr id="5" name="TextBox 4">
            <a:extLst>
              <a:ext uri="{FF2B5EF4-FFF2-40B4-BE49-F238E27FC236}">
                <a16:creationId xmlns:a16="http://schemas.microsoft.com/office/drawing/2014/main" id="{0AAE3D83-24CE-4B07-BA09-3D7FE7F1616F}"/>
              </a:ext>
            </a:extLst>
          </p:cNvPr>
          <p:cNvSpPr txBox="1"/>
          <p:nvPr/>
        </p:nvSpPr>
        <p:spPr>
          <a:xfrm>
            <a:off x="838198" y="5323228"/>
            <a:ext cx="10301771" cy="830997"/>
          </a:xfrm>
          <a:prstGeom prst="rect">
            <a:avLst/>
          </a:prstGeom>
          <a:noFill/>
        </p:spPr>
        <p:txBody>
          <a:bodyPr wrap="square" rtlCol="0">
            <a:spAutoFit/>
          </a:bodyPr>
          <a:lstStyle/>
          <a:p>
            <a:r>
              <a:rPr lang="en-US" sz="2400" b="1" dirty="0"/>
              <a:t>This indicates this method does a reasonable job at estimating rocket weight (size) – as long as reasonable assumptions are made…</a:t>
            </a:r>
          </a:p>
        </p:txBody>
      </p:sp>
    </p:spTree>
    <p:extLst>
      <p:ext uri="{BB962C8B-B14F-4D97-AF65-F5344CB8AC3E}">
        <p14:creationId xmlns:p14="http://schemas.microsoft.com/office/powerpoint/2010/main" val="2236017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57AA6CD-6BB1-4E90-969E-0F23125C306A}"/>
              </a:ext>
            </a:extLst>
          </p:cNvPr>
          <p:cNvSpPr>
            <a:spLocks noGrp="1"/>
          </p:cNvSpPr>
          <p:nvPr>
            <p:ph type="sldNum" sz="quarter" idx="12"/>
          </p:nvPr>
        </p:nvSpPr>
        <p:spPr/>
        <p:txBody>
          <a:bodyPr/>
          <a:lstStyle/>
          <a:p>
            <a:fld id="{AFEDF2DE-8069-4AD7-A0D4-A67A33A6BC46}" type="slidenum">
              <a:rPr lang="en-US" smtClean="0"/>
              <a:t>4</a:t>
            </a:fld>
            <a:endParaRPr lang="en-US"/>
          </a:p>
        </p:txBody>
      </p:sp>
      <p:graphicFrame>
        <p:nvGraphicFramePr>
          <p:cNvPr id="3" name="Chart 2">
            <a:extLst>
              <a:ext uri="{FF2B5EF4-FFF2-40B4-BE49-F238E27FC236}">
                <a16:creationId xmlns:a16="http://schemas.microsoft.com/office/drawing/2014/main" id="{EDC2FCAD-863D-458F-A651-FD551F2F3E93}"/>
              </a:ext>
            </a:extLst>
          </p:cNvPr>
          <p:cNvGraphicFramePr>
            <a:graphicFrameLocks/>
          </p:cNvGraphicFramePr>
          <p:nvPr>
            <p:extLst>
              <p:ext uri="{D42A27DB-BD31-4B8C-83A1-F6EECF244321}">
                <p14:modId xmlns:p14="http://schemas.microsoft.com/office/powerpoint/2010/main" val="1541337099"/>
              </p:ext>
            </p:extLst>
          </p:nvPr>
        </p:nvGraphicFramePr>
        <p:xfrm>
          <a:off x="827314" y="580571"/>
          <a:ext cx="10526485" cy="5617029"/>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D288DD16-5D59-476F-B866-6006BFCAAB58}"/>
              </a:ext>
            </a:extLst>
          </p:cNvPr>
          <p:cNvSpPr txBox="1"/>
          <p:nvPr/>
        </p:nvSpPr>
        <p:spPr>
          <a:xfrm>
            <a:off x="2377440" y="1448972"/>
            <a:ext cx="4023360" cy="1200329"/>
          </a:xfrm>
          <a:prstGeom prst="rect">
            <a:avLst/>
          </a:prstGeom>
          <a:solidFill>
            <a:schemeClr val="bg1"/>
          </a:solidFill>
        </p:spPr>
        <p:txBody>
          <a:bodyPr wrap="square" rtlCol="0">
            <a:spAutoFit/>
          </a:bodyPr>
          <a:lstStyle/>
          <a:p>
            <a:r>
              <a:rPr lang="en-US" sz="2400" dirty="0"/>
              <a:t>The Launch Velocity equation was used to generate this plot for multiple target orbits.</a:t>
            </a:r>
          </a:p>
        </p:txBody>
      </p:sp>
    </p:spTree>
    <p:extLst>
      <p:ext uri="{BB962C8B-B14F-4D97-AF65-F5344CB8AC3E}">
        <p14:creationId xmlns:p14="http://schemas.microsoft.com/office/powerpoint/2010/main" val="199479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3F13E6C-5ABC-4D6B-9A8E-22318C7043A6}"/>
              </a:ext>
            </a:extLst>
          </p:cNvPr>
          <p:cNvSpPr>
            <a:spLocks noGrp="1"/>
          </p:cNvSpPr>
          <p:nvPr>
            <p:ph type="sldNum" sz="quarter" idx="12"/>
          </p:nvPr>
        </p:nvSpPr>
        <p:spPr/>
        <p:txBody>
          <a:bodyPr/>
          <a:lstStyle/>
          <a:p>
            <a:fld id="{AFEDF2DE-8069-4AD7-A0D4-A67A33A6BC46}" type="slidenum">
              <a:rPr lang="en-US" smtClean="0"/>
              <a:t>40</a:t>
            </a:fld>
            <a:endParaRPr lang="en-US"/>
          </a:p>
        </p:txBody>
      </p:sp>
      <p:sp>
        <p:nvSpPr>
          <p:cNvPr id="12" name="TextBox 11">
            <a:extLst>
              <a:ext uri="{FF2B5EF4-FFF2-40B4-BE49-F238E27FC236}">
                <a16:creationId xmlns:a16="http://schemas.microsoft.com/office/drawing/2014/main" id="{6363531A-055A-4F3D-B16A-648CEE32BAFD}"/>
              </a:ext>
            </a:extLst>
          </p:cNvPr>
          <p:cNvSpPr txBox="1"/>
          <p:nvPr/>
        </p:nvSpPr>
        <p:spPr>
          <a:xfrm>
            <a:off x="2634727" y="1255993"/>
            <a:ext cx="1187116" cy="707886"/>
          </a:xfrm>
          <a:prstGeom prst="rect">
            <a:avLst/>
          </a:prstGeom>
          <a:noFill/>
        </p:spPr>
        <p:txBody>
          <a:bodyPr wrap="square" rtlCol="0">
            <a:spAutoFit/>
          </a:bodyPr>
          <a:lstStyle/>
          <a:p>
            <a:r>
              <a:rPr lang="en-US" sz="2000" dirty="0"/>
              <a:t>Stage-3 Payload</a:t>
            </a:r>
          </a:p>
        </p:txBody>
      </p:sp>
      <p:grpSp>
        <p:nvGrpSpPr>
          <p:cNvPr id="70" name="Group 69">
            <a:extLst>
              <a:ext uri="{FF2B5EF4-FFF2-40B4-BE49-F238E27FC236}">
                <a16:creationId xmlns:a16="http://schemas.microsoft.com/office/drawing/2014/main" id="{73C1DBAD-2F1D-49DB-945A-52D8A9D52C6C}"/>
              </a:ext>
            </a:extLst>
          </p:cNvPr>
          <p:cNvGrpSpPr/>
          <p:nvPr/>
        </p:nvGrpSpPr>
        <p:grpSpPr>
          <a:xfrm>
            <a:off x="7425007" y="1273490"/>
            <a:ext cx="485337" cy="4835379"/>
            <a:chOff x="2267565" y="1213719"/>
            <a:chExt cx="485337" cy="4835379"/>
          </a:xfrm>
        </p:grpSpPr>
        <p:grpSp>
          <p:nvGrpSpPr>
            <p:cNvPr id="3" name="Group 2">
              <a:extLst>
                <a:ext uri="{FF2B5EF4-FFF2-40B4-BE49-F238E27FC236}">
                  <a16:creationId xmlns:a16="http://schemas.microsoft.com/office/drawing/2014/main" id="{9A7FB92D-7AAE-4836-9115-9F5FADE51B5D}"/>
                </a:ext>
              </a:extLst>
            </p:cNvPr>
            <p:cNvGrpSpPr/>
            <p:nvPr/>
          </p:nvGrpSpPr>
          <p:grpSpPr>
            <a:xfrm>
              <a:off x="2267565" y="1763795"/>
              <a:ext cx="471268" cy="730078"/>
              <a:chOff x="1871001" y="2317283"/>
              <a:chExt cx="689318" cy="1087100"/>
            </a:xfrm>
          </p:grpSpPr>
          <p:sp>
            <p:nvSpPr>
              <p:cNvPr id="4" name="Trapezoid 3">
                <a:extLst>
                  <a:ext uri="{FF2B5EF4-FFF2-40B4-BE49-F238E27FC236}">
                    <a16:creationId xmlns:a16="http://schemas.microsoft.com/office/drawing/2014/main" id="{88F1EE5C-8F76-4C83-BE6C-5937BCCEE563}"/>
                  </a:ext>
                </a:extLst>
              </p:cNvPr>
              <p:cNvSpPr/>
              <p:nvPr/>
            </p:nvSpPr>
            <p:spPr>
              <a:xfrm>
                <a:off x="2103118" y="3094894"/>
                <a:ext cx="253218" cy="309489"/>
              </a:xfrm>
              <a:prstGeom prst="trapezoid">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109B483B-FC50-467F-9432-45E2BF6A94C2}"/>
                  </a:ext>
                </a:extLst>
              </p:cNvPr>
              <p:cNvSpPr/>
              <p:nvPr/>
            </p:nvSpPr>
            <p:spPr>
              <a:xfrm>
                <a:off x="1871002" y="2352446"/>
                <a:ext cx="689317" cy="770582"/>
              </a:xfrm>
              <a:prstGeom prst="roundRect">
                <a:avLst>
                  <a:gd name="adj" fmla="val 37075"/>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D298A39-06E4-427F-83F2-E479654CA328}"/>
                  </a:ext>
                </a:extLst>
              </p:cNvPr>
              <p:cNvSpPr/>
              <p:nvPr/>
            </p:nvSpPr>
            <p:spPr>
              <a:xfrm>
                <a:off x="1871001" y="2317283"/>
                <a:ext cx="689317" cy="693203"/>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7C95331B-17B4-4C65-83A8-4E58C5650F6E}"/>
                </a:ext>
              </a:extLst>
            </p:cNvPr>
            <p:cNvGrpSpPr/>
            <p:nvPr/>
          </p:nvGrpSpPr>
          <p:grpSpPr>
            <a:xfrm>
              <a:off x="2267565" y="1464090"/>
              <a:ext cx="471267" cy="316491"/>
              <a:chOff x="4063217" y="2321175"/>
              <a:chExt cx="689317" cy="471261"/>
            </a:xfrm>
          </p:grpSpPr>
          <p:sp>
            <p:nvSpPr>
              <p:cNvPr id="9" name="Rectangle 8">
                <a:extLst>
                  <a:ext uri="{FF2B5EF4-FFF2-40B4-BE49-F238E27FC236}">
                    <a16:creationId xmlns:a16="http://schemas.microsoft.com/office/drawing/2014/main" id="{19805DA1-47F2-4B4E-BF9A-38886B43C660}"/>
                  </a:ext>
                </a:extLst>
              </p:cNvPr>
              <p:cNvSpPr/>
              <p:nvPr/>
            </p:nvSpPr>
            <p:spPr>
              <a:xfrm>
                <a:off x="4063217" y="2574387"/>
                <a:ext cx="689317" cy="218049"/>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780CBFD4-5F37-41A8-B1A7-5122F27BF665}"/>
                  </a:ext>
                </a:extLst>
              </p:cNvPr>
              <p:cNvSpPr/>
              <p:nvPr/>
            </p:nvSpPr>
            <p:spPr>
              <a:xfrm>
                <a:off x="4234375" y="2321175"/>
                <a:ext cx="337625" cy="2180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lowchart: Delay 10">
              <a:extLst>
                <a:ext uri="{FF2B5EF4-FFF2-40B4-BE49-F238E27FC236}">
                  <a16:creationId xmlns:a16="http://schemas.microsoft.com/office/drawing/2014/main" id="{52EF41AE-7714-4825-91B8-C4F2BD55AA97}"/>
                </a:ext>
              </a:extLst>
            </p:cNvPr>
            <p:cNvSpPr/>
            <p:nvPr/>
          </p:nvSpPr>
          <p:spPr>
            <a:xfrm rot="16200000">
              <a:off x="2293662" y="1188972"/>
              <a:ext cx="420423" cy="469918"/>
            </a:xfrm>
            <a:prstGeom prst="flowChartDelay">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27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 name="Group 13">
              <a:extLst>
                <a:ext uri="{FF2B5EF4-FFF2-40B4-BE49-F238E27FC236}">
                  <a16:creationId xmlns:a16="http://schemas.microsoft.com/office/drawing/2014/main" id="{6C7ACC37-5BCB-42ED-B3BA-4F4E35B1A24D}"/>
                </a:ext>
              </a:extLst>
            </p:cNvPr>
            <p:cNvGrpSpPr/>
            <p:nvPr/>
          </p:nvGrpSpPr>
          <p:grpSpPr>
            <a:xfrm>
              <a:off x="2281634" y="2528633"/>
              <a:ext cx="471268" cy="1459883"/>
              <a:chOff x="1871001" y="1631853"/>
              <a:chExt cx="689318" cy="1772530"/>
            </a:xfrm>
            <a:solidFill>
              <a:schemeClr val="bg1"/>
            </a:solidFill>
          </p:grpSpPr>
          <p:sp>
            <p:nvSpPr>
              <p:cNvPr id="15" name="Trapezoid 14">
                <a:extLst>
                  <a:ext uri="{FF2B5EF4-FFF2-40B4-BE49-F238E27FC236}">
                    <a16:creationId xmlns:a16="http://schemas.microsoft.com/office/drawing/2014/main" id="{138447BF-F876-4BFB-89DE-3AFA211F10A2}"/>
                  </a:ext>
                </a:extLst>
              </p:cNvPr>
              <p:cNvSpPr/>
              <p:nvPr/>
            </p:nvSpPr>
            <p:spPr>
              <a:xfrm>
                <a:off x="2103118" y="3094894"/>
                <a:ext cx="253218" cy="309489"/>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A4396E69-6057-43B3-9BFB-49F88ADEF070}"/>
                  </a:ext>
                </a:extLst>
              </p:cNvPr>
              <p:cNvSpPr/>
              <p:nvPr/>
            </p:nvSpPr>
            <p:spPr>
              <a:xfrm>
                <a:off x="1871002" y="1631853"/>
                <a:ext cx="689317" cy="1491175"/>
              </a:xfrm>
              <a:prstGeom prst="roundRect">
                <a:avLst>
                  <a:gd name="adj" fmla="val 37075"/>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DA364E6-BD50-4F97-BC73-F3DECF8E706C}"/>
                  </a:ext>
                </a:extLst>
              </p:cNvPr>
              <p:cNvSpPr/>
              <p:nvPr/>
            </p:nvSpPr>
            <p:spPr>
              <a:xfrm>
                <a:off x="1871002" y="1716261"/>
                <a:ext cx="689317" cy="436098"/>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BAB77A0-A464-4998-8F25-19883431B6A1}"/>
                  </a:ext>
                </a:extLst>
              </p:cNvPr>
              <p:cNvSpPr/>
              <p:nvPr/>
            </p:nvSpPr>
            <p:spPr>
              <a:xfrm>
                <a:off x="1871001" y="2574388"/>
                <a:ext cx="689317" cy="436098"/>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2AF8EE30-43F4-4141-B35E-4CEBDA2DAF82}"/>
                </a:ext>
              </a:extLst>
            </p:cNvPr>
            <p:cNvGrpSpPr/>
            <p:nvPr/>
          </p:nvGrpSpPr>
          <p:grpSpPr>
            <a:xfrm>
              <a:off x="2295759" y="4023349"/>
              <a:ext cx="447442" cy="2025749"/>
              <a:chOff x="1871001" y="1631853"/>
              <a:chExt cx="689318" cy="1636182"/>
            </a:xfrm>
            <a:solidFill>
              <a:schemeClr val="bg1"/>
            </a:solidFill>
          </p:grpSpPr>
          <p:sp>
            <p:nvSpPr>
              <p:cNvPr id="26" name="Trapezoid 25">
                <a:extLst>
                  <a:ext uri="{FF2B5EF4-FFF2-40B4-BE49-F238E27FC236}">
                    <a16:creationId xmlns:a16="http://schemas.microsoft.com/office/drawing/2014/main" id="{2367AE8E-6BF9-4A23-BFFF-04219773EB8F}"/>
                  </a:ext>
                </a:extLst>
              </p:cNvPr>
              <p:cNvSpPr/>
              <p:nvPr/>
            </p:nvSpPr>
            <p:spPr>
              <a:xfrm>
                <a:off x="2039820" y="3094893"/>
                <a:ext cx="330584" cy="173142"/>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Rounded Corners 26">
                <a:extLst>
                  <a:ext uri="{FF2B5EF4-FFF2-40B4-BE49-F238E27FC236}">
                    <a16:creationId xmlns:a16="http://schemas.microsoft.com/office/drawing/2014/main" id="{43B705B9-9061-4139-86FB-1A15BACF52E2}"/>
                  </a:ext>
                </a:extLst>
              </p:cNvPr>
              <p:cNvSpPr/>
              <p:nvPr/>
            </p:nvSpPr>
            <p:spPr>
              <a:xfrm>
                <a:off x="1871002" y="1631853"/>
                <a:ext cx="689317" cy="1491175"/>
              </a:xfrm>
              <a:prstGeom prst="roundRect">
                <a:avLst>
                  <a:gd name="adj" fmla="val 37075"/>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225D42B-A562-4F06-BCD0-3557F8C6018D}"/>
                  </a:ext>
                </a:extLst>
              </p:cNvPr>
              <p:cNvSpPr/>
              <p:nvPr/>
            </p:nvSpPr>
            <p:spPr>
              <a:xfrm>
                <a:off x="1871002" y="1716261"/>
                <a:ext cx="689317" cy="436098"/>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7E1E1248-5701-4139-B4C1-5D8CEEE48B7C}"/>
                  </a:ext>
                </a:extLst>
              </p:cNvPr>
              <p:cNvSpPr/>
              <p:nvPr/>
            </p:nvSpPr>
            <p:spPr>
              <a:xfrm>
                <a:off x="1871001" y="2574388"/>
                <a:ext cx="689317" cy="436098"/>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1" name="Group 70">
            <a:extLst>
              <a:ext uri="{FF2B5EF4-FFF2-40B4-BE49-F238E27FC236}">
                <a16:creationId xmlns:a16="http://schemas.microsoft.com/office/drawing/2014/main" id="{CC03640C-E323-408D-9210-FCEE044BAC7D}"/>
              </a:ext>
            </a:extLst>
          </p:cNvPr>
          <p:cNvGrpSpPr/>
          <p:nvPr/>
        </p:nvGrpSpPr>
        <p:grpSpPr>
          <a:xfrm>
            <a:off x="10498810" y="1306178"/>
            <a:ext cx="485337" cy="4835378"/>
            <a:chOff x="5149097" y="1248480"/>
            <a:chExt cx="485337" cy="4835378"/>
          </a:xfrm>
        </p:grpSpPr>
        <p:grpSp>
          <p:nvGrpSpPr>
            <p:cNvPr id="31" name="Group 30">
              <a:extLst>
                <a:ext uri="{FF2B5EF4-FFF2-40B4-BE49-F238E27FC236}">
                  <a16:creationId xmlns:a16="http://schemas.microsoft.com/office/drawing/2014/main" id="{BCBC8BA9-1981-4DF2-B6CA-2DC60773666F}"/>
                </a:ext>
              </a:extLst>
            </p:cNvPr>
            <p:cNvGrpSpPr/>
            <p:nvPr/>
          </p:nvGrpSpPr>
          <p:grpSpPr>
            <a:xfrm>
              <a:off x="5149097" y="1248480"/>
              <a:ext cx="471268" cy="1280153"/>
              <a:chOff x="2696020" y="1255917"/>
              <a:chExt cx="689318" cy="1906171"/>
            </a:xfrm>
          </p:grpSpPr>
          <p:grpSp>
            <p:nvGrpSpPr>
              <p:cNvPr id="32" name="Group 31">
                <a:extLst>
                  <a:ext uri="{FF2B5EF4-FFF2-40B4-BE49-F238E27FC236}">
                    <a16:creationId xmlns:a16="http://schemas.microsoft.com/office/drawing/2014/main" id="{3A945BF1-B801-47F5-A76B-D14A04ACECCD}"/>
                  </a:ext>
                </a:extLst>
              </p:cNvPr>
              <p:cNvGrpSpPr/>
              <p:nvPr/>
            </p:nvGrpSpPr>
            <p:grpSpPr>
              <a:xfrm>
                <a:off x="2696020" y="2074988"/>
                <a:ext cx="689318" cy="1087100"/>
                <a:chOff x="1871001" y="2317283"/>
                <a:chExt cx="689318" cy="1087100"/>
              </a:xfrm>
            </p:grpSpPr>
            <p:sp>
              <p:nvSpPr>
                <p:cNvPr id="37" name="Trapezoid 36">
                  <a:extLst>
                    <a:ext uri="{FF2B5EF4-FFF2-40B4-BE49-F238E27FC236}">
                      <a16:creationId xmlns:a16="http://schemas.microsoft.com/office/drawing/2014/main" id="{06B9A79C-5818-4CB4-BA0D-1A03B6EF8545}"/>
                    </a:ext>
                  </a:extLst>
                </p:cNvPr>
                <p:cNvSpPr/>
                <p:nvPr/>
              </p:nvSpPr>
              <p:spPr>
                <a:xfrm>
                  <a:off x="2103118" y="3094894"/>
                  <a:ext cx="253218" cy="309489"/>
                </a:xfrm>
                <a:prstGeom prst="trapezoid">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Rounded Corners 37">
                  <a:extLst>
                    <a:ext uri="{FF2B5EF4-FFF2-40B4-BE49-F238E27FC236}">
                      <a16:creationId xmlns:a16="http://schemas.microsoft.com/office/drawing/2014/main" id="{E4F6A8BD-FB13-48D1-9C7A-786D85C380CC}"/>
                    </a:ext>
                  </a:extLst>
                </p:cNvPr>
                <p:cNvSpPr/>
                <p:nvPr/>
              </p:nvSpPr>
              <p:spPr>
                <a:xfrm>
                  <a:off x="1871002" y="2352446"/>
                  <a:ext cx="689317" cy="770582"/>
                </a:xfrm>
                <a:prstGeom prst="roundRect">
                  <a:avLst>
                    <a:gd name="adj" fmla="val 37075"/>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7B8ED25E-BEA5-4293-9F4D-E5CCC8D85CC1}"/>
                    </a:ext>
                  </a:extLst>
                </p:cNvPr>
                <p:cNvSpPr/>
                <p:nvPr/>
              </p:nvSpPr>
              <p:spPr>
                <a:xfrm>
                  <a:off x="1871001" y="2317283"/>
                  <a:ext cx="689317" cy="693203"/>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Group 32">
                <a:extLst>
                  <a:ext uri="{FF2B5EF4-FFF2-40B4-BE49-F238E27FC236}">
                    <a16:creationId xmlns:a16="http://schemas.microsoft.com/office/drawing/2014/main" id="{36E6ECFE-3E51-4412-8C63-29E25761CB0A}"/>
                  </a:ext>
                </a:extLst>
              </p:cNvPr>
              <p:cNvGrpSpPr/>
              <p:nvPr/>
            </p:nvGrpSpPr>
            <p:grpSpPr>
              <a:xfrm>
                <a:off x="2696020" y="1628723"/>
                <a:ext cx="689317" cy="471261"/>
                <a:chOff x="4063217" y="2321175"/>
                <a:chExt cx="689317" cy="471261"/>
              </a:xfrm>
            </p:grpSpPr>
            <p:sp>
              <p:nvSpPr>
                <p:cNvPr id="35" name="Rectangle 34">
                  <a:extLst>
                    <a:ext uri="{FF2B5EF4-FFF2-40B4-BE49-F238E27FC236}">
                      <a16:creationId xmlns:a16="http://schemas.microsoft.com/office/drawing/2014/main" id="{6607068E-794E-469F-A3F9-D84DEB000641}"/>
                    </a:ext>
                  </a:extLst>
                </p:cNvPr>
                <p:cNvSpPr/>
                <p:nvPr/>
              </p:nvSpPr>
              <p:spPr>
                <a:xfrm>
                  <a:off x="4063217" y="2574387"/>
                  <a:ext cx="689317" cy="218049"/>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Rounded Corners 35">
                  <a:extLst>
                    <a:ext uri="{FF2B5EF4-FFF2-40B4-BE49-F238E27FC236}">
                      <a16:creationId xmlns:a16="http://schemas.microsoft.com/office/drawing/2014/main" id="{1D8AC2B1-F137-4E70-8F5D-7A529F033FCB}"/>
                    </a:ext>
                  </a:extLst>
                </p:cNvPr>
                <p:cNvSpPr/>
                <p:nvPr/>
              </p:nvSpPr>
              <p:spPr>
                <a:xfrm>
                  <a:off x="4234375" y="2321175"/>
                  <a:ext cx="337625" cy="2180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Flowchart: Delay 33">
                <a:extLst>
                  <a:ext uri="{FF2B5EF4-FFF2-40B4-BE49-F238E27FC236}">
                    <a16:creationId xmlns:a16="http://schemas.microsoft.com/office/drawing/2014/main" id="{B4276287-AF6D-48D7-BE84-0FE01DC6E3C5}"/>
                  </a:ext>
                </a:extLst>
              </p:cNvPr>
              <p:cNvSpPr/>
              <p:nvPr/>
            </p:nvSpPr>
            <p:spPr>
              <a:xfrm rot="16200000">
                <a:off x="2728657" y="1225254"/>
                <a:ext cx="626017" cy="687344"/>
              </a:xfrm>
              <a:prstGeom prst="flowChartDelay">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27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0" name="Group 39">
              <a:extLst>
                <a:ext uri="{FF2B5EF4-FFF2-40B4-BE49-F238E27FC236}">
                  <a16:creationId xmlns:a16="http://schemas.microsoft.com/office/drawing/2014/main" id="{60843B8A-F126-4AC7-BE0B-E354BC8B8A31}"/>
                </a:ext>
              </a:extLst>
            </p:cNvPr>
            <p:cNvGrpSpPr/>
            <p:nvPr/>
          </p:nvGrpSpPr>
          <p:grpSpPr>
            <a:xfrm>
              <a:off x="5163166" y="2563393"/>
              <a:ext cx="471268" cy="1459883"/>
              <a:chOff x="1871001" y="1631853"/>
              <a:chExt cx="689318" cy="1772530"/>
            </a:xfrm>
          </p:grpSpPr>
          <p:sp>
            <p:nvSpPr>
              <p:cNvPr id="41" name="Trapezoid 40">
                <a:extLst>
                  <a:ext uri="{FF2B5EF4-FFF2-40B4-BE49-F238E27FC236}">
                    <a16:creationId xmlns:a16="http://schemas.microsoft.com/office/drawing/2014/main" id="{1802E60B-613E-46D6-B1C8-E6C72A319D48}"/>
                  </a:ext>
                </a:extLst>
              </p:cNvPr>
              <p:cNvSpPr/>
              <p:nvPr/>
            </p:nvSpPr>
            <p:spPr>
              <a:xfrm>
                <a:off x="2103118" y="3094894"/>
                <a:ext cx="253218" cy="309489"/>
              </a:xfrm>
              <a:prstGeom prst="trapezoid">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Rounded Corners 41">
                <a:extLst>
                  <a:ext uri="{FF2B5EF4-FFF2-40B4-BE49-F238E27FC236}">
                    <a16:creationId xmlns:a16="http://schemas.microsoft.com/office/drawing/2014/main" id="{770BA8DF-F171-40AC-AEB0-DB5E8AA72010}"/>
                  </a:ext>
                </a:extLst>
              </p:cNvPr>
              <p:cNvSpPr/>
              <p:nvPr/>
            </p:nvSpPr>
            <p:spPr>
              <a:xfrm>
                <a:off x="1871002" y="1631853"/>
                <a:ext cx="689317" cy="1491175"/>
              </a:xfrm>
              <a:prstGeom prst="roundRect">
                <a:avLst>
                  <a:gd name="adj" fmla="val 37075"/>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D1221B5E-8CAC-4DA8-8DA0-89F54EBD80AB}"/>
                  </a:ext>
                </a:extLst>
              </p:cNvPr>
              <p:cNvSpPr/>
              <p:nvPr/>
            </p:nvSpPr>
            <p:spPr>
              <a:xfrm>
                <a:off x="1871002" y="1716261"/>
                <a:ext cx="689317" cy="436098"/>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E17425EB-77B0-4CEF-BD3C-8D1015489565}"/>
                  </a:ext>
                </a:extLst>
              </p:cNvPr>
              <p:cNvSpPr/>
              <p:nvPr/>
            </p:nvSpPr>
            <p:spPr>
              <a:xfrm>
                <a:off x="1871001" y="2574388"/>
                <a:ext cx="689317" cy="436098"/>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a:extLst>
                <a:ext uri="{FF2B5EF4-FFF2-40B4-BE49-F238E27FC236}">
                  <a16:creationId xmlns:a16="http://schemas.microsoft.com/office/drawing/2014/main" id="{90BE5160-5C83-49FD-A654-E46B73359DF7}"/>
                </a:ext>
              </a:extLst>
            </p:cNvPr>
            <p:cNvGrpSpPr/>
            <p:nvPr/>
          </p:nvGrpSpPr>
          <p:grpSpPr>
            <a:xfrm>
              <a:off x="5177291" y="4058109"/>
              <a:ext cx="447442" cy="2025749"/>
              <a:chOff x="1871001" y="1631853"/>
              <a:chExt cx="689318" cy="1636182"/>
            </a:xfrm>
            <a:solidFill>
              <a:schemeClr val="bg1"/>
            </a:solidFill>
          </p:grpSpPr>
          <p:sp>
            <p:nvSpPr>
              <p:cNvPr id="46" name="Trapezoid 45">
                <a:extLst>
                  <a:ext uri="{FF2B5EF4-FFF2-40B4-BE49-F238E27FC236}">
                    <a16:creationId xmlns:a16="http://schemas.microsoft.com/office/drawing/2014/main" id="{5F5DF639-8573-4F98-92E4-9F74DA6A681A}"/>
                  </a:ext>
                </a:extLst>
              </p:cNvPr>
              <p:cNvSpPr/>
              <p:nvPr/>
            </p:nvSpPr>
            <p:spPr>
              <a:xfrm>
                <a:off x="2039820" y="3094893"/>
                <a:ext cx="330584" cy="173142"/>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Rounded Corners 46">
                <a:extLst>
                  <a:ext uri="{FF2B5EF4-FFF2-40B4-BE49-F238E27FC236}">
                    <a16:creationId xmlns:a16="http://schemas.microsoft.com/office/drawing/2014/main" id="{A749C39B-87FC-45B1-B191-F6598AEDC6EB}"/>
                  </a:ext>
                </a:extLst>
              </p:cNvPr>
              <p:cNvSpPr/>
              <p:nvPr/>
            </p:nvSpPr>
            <p:spPr>
              <a:xfrm>
                <a:off x="1871002" y="1631853"/>
                <a:ext cx="689317" cy="1491175"/>
              </a:xfrm>
              <a:prstGeom prst="roundRect">
                <a:avLst>
                  <a:gd name="adj" fmla="val 37075"/>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B951E96C-7048-4BF3-9723-F7C1995B58E5}"/>
                  </a:ext>
                </a:extLst>
              </p:cNvPr>
              <p:cNvSpPr/>
              <p:nvPr/>
            </p:nvSpPr>
            <p:spPr>
              <a:xfrm>
                <a:off x="1871002" y="1716261"/>
                <a:ext cx="689317" cy="436098"/>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4342180A-4B54-4F53-9768-E5BB2594196B}"/>
                  </a:ext>
                </a:extLst>
              </p:cNvPr>
              <p:cNvSpPr/>
              <p:nvPr/>
            </p:nvSpPr>
            <p:spPr>
              <a:xfrm>
                <a:off x="1871001" y="2574388"/>
                <a:ext cx="689317" cy="436098"/>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1" name="Group 50">
            <a:extLst>
              <a:ext uri="{FF2B5EF4-FFF2-40B4-BE49-F238E27FC236}">
                <a16:creationId xmlns:a16="http://schemas.microsoft.com/office/drawing/2014/main" id="{26881F6C-FB64-47B9-9CD5-5D5C7470C897}"/>
              </a:ext>
            </a:extLst>
          </p:cNvPr>
          <p:cNvGrpSpPr/>
          <p:nvPr/>
        </p:nvGrpSpPr>
        <p:grpSpPr>
          <a:xfrm>
            <a:off x="4278171" y="1823566"/>
            <a:ext cx="471268" cy="730078"/>
            <a:chOff x="1871001" y="2317283"/>
            <a:chExt cx="689318" cy="1087100"/>
          </a:xfrm>
          <a:solidFill>
            <a:schemeClr val="bg1"/>
          </a:solidFill>
        </p:grpSpPr>
        <p:sp>
          <p:nvSpPr>
            <p:cNvPr id="56" name="Trapezoid 55">
              <a:extLst>
                <a:ext uri="{FF2B5EF4-FFF2-40B4-BE49-F238E27FC236}">
                  <a16:creationId xmlns:a16="http://schemas.microsoft.com/office/drawing/2014/main" id="{06873F94-25E4-4F8A-AEFD-1753E21C6407}"/>
                </a:ext>
              </a:extLst>
            </p:cNvPr>
            <p:cNvSpPr/>
            <p:nvPr/>
          </p:nvSpPr>
          <p:spPr>
            <a:xfrm>
              <a:off x="2103118" y="3094894"/>
              <a:ext cx="253218" cy="309489"/>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Rounded Corners 56">
              <a:extLst>
                <a:ext uri="{FF2B5EF4-FFF2-40B4-BE49-F238E27FC236}">
                  <a16:creationId xmlns:a16="http://schemas.microsoft.com/office/drawing/2014/main" id="{81B7AF36-69E7-4D5E-9220-7148DA8CBAAC}"/>
                </a:ext>
              </a:extLst>
            </p:cNvPr>
            <p:cNvSpPr/>
            <p:nvPr/>
          </p:nvSpPr>
          <p:spPr>
            <a:xfrm>
              <a:off x="1871002" y="2352446"/>
              <a:ext cx="689317" cy="770582"/>
            </a:xfrm>
            <a:prstGeom prst="roundRect">
              <a:avLst>
                <a:gd name="adj" fmla="val 37075"/>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8AB2998F-7831-456F-82D4-1871C509C008}"/>
                </a:ext>
              </a:extLst>
            </p:cNvPr>
            <p:cNvSpPr/>
            <p:nvPr/>
          </p:nvSpPr>
          <p:spPr>
            <a:xfrm>
              <a:off x="1871001" y="2317283"/>
              <a:ext cx="689317" cy="693203"/>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2" name="Group 51">
            <a:extLst>
              <a:ext uri="{FF2B5EF4-FFF2-40B4-BE49-F238E27FC236}">
                <a16:creationId xmlns:a16="http://schemas.microsoft.com/office/drawing/2014/main" id="{BB9FDEA3-3F6B-4805-9352-547DF6F829F6}"/>
              </a:ext>
            </a:extLst>
          </p:cNvPr>
          <p:cNvGrpSpPr/>
          <p:nvPr/>
        </p:nvGrpSpPr>
        <p:grpSpPr>
          <a:xfrm>
            <a:off x="4278171" y="1523861"/>
            <a:ext cx="471267" cy="316491"/>
            <a:chOff x="4063217" y="2321175"/>
            <a:chExt cx="689317" cy="471261"/>
          </a:xfrm>
        </p:grpSpPr>
        <p:sp>
          <p:nvSpPr>
            <p:cNvPr id="54" name="Rectangle 53">
              <a:extLst>
                <a:ext uri="{FF2B5EF4-FFF2-40B4-BE49-F238E27FC236}">
                  <a16:creationId xmlns:a16="http://schemas.microsoft.com/office/drawing/2014/main" id="{AE2BA7BD-7FF8-4590-8CCE-E774D0BE1416}"/>
                </a:ext>
              </a:extLst>
            </p:cNvPr>
            <p:cNvSpPr/>
            <p:nvPr/>
          </p:nvSpPr>
          <p:spPr>
            <a:xfrm>
              <a:off x="4063217" y="2574387"/>
              <a:ext cx="689317" cy="218049"/>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Rounded Corners 54">
              <a:extLst>
                <a:ext uri="{FF2B5EF4-FFF2-40B4-BE49-F238E27FC236}">
                  <a16:creationId xmlns:a16="http://schemas.microsoft.com/office/drawing/2014/main" id="{840BA430-3238-4D72-BB59-541B589D75AD}"/>
                </a:ext>
              </a:extLst>
            </p:cNvPr>
            <p:cNvSpPr/>
            <p:nvPr/>
          </p:nvSpPr>
          <p:spPr>
            <a:xfrm>
              <a:off x="4234375" y="2321175"/>
              <a:ext cx="337625" cy="2180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3" name="Flowchart: Delay 52">
            <a:extLst>
              <a:ext uri="{FF2B5EF4-FFF2-40B4-BE49-F238E27FC236}">
                <a16:creationId xmlns:a16="http://schemas.microsoft.com/office/drawing/2014/main" id="{EFA7CCAC-05FF-4C12-9C87-DFB969876340}"/>
              </a:ext>
            </a:extLst>
          </p:cNvPr>
          <p:cNvSpPr/>
          <p:nvPr/>
        </p:nvSpPr>
        <p:spPr>
          <a:xfrm rot="16200000">
            <a:off x="4304268" y="1248743"/>
            <a:ext cx="420423" cy="469918"/>
          </a:xfrm>
          <a:prstGeom prst="flowChartDelay">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27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9" name="Group 58">
            <a:extLst>
              <a:ext uri="{FF2B5EF4-FFF2-40B4-BE49-F238E27FC236}">
                <a16:creationId xmlns:a16="http://schemas.microsoft.com/office/drawing/2014/main" id="{3026D30A-66E7-4CB1-A52F-D63AC6AE45D8}"/>
              </a:ext>
            </a:extLst>
          </p:cNvPr>
          <p:cNvGrpSpPr/>
          <p:nvPr/>
        </p:nvGrpSpPr>
        <p:grpSpPr>
          <a:xfrm>
            <a:off x="4292240" y="2588404"/>
            <a:ext cx="471268" cy="1459883"/>
            <a:chOff x="1871001" y="1631853"/>
            <a:chExt cx="689318" cy="1772530"/>
          </a:xfrm>
          <a:solidFill>
            <a:schemeClr val="bg1"/>
          </a:solidFill>
        </p:grpSpPr>
        <p:sp>
          <p:nvSpPr>
            <p:cNvPr id="60" name="Trapezoid 59">
              <a:extLst>
                <a:ext uri="{FF2B5EF4-FFF2-40B4-BE49-F238E27FC236}">
                  <a16:creationId xmlns:a16="http://schemas.microsoft.com/office/drawing/2014/main" id="{ADE5DC25-D10C-494A-9BD2-6227E26FD08A}"/>
                </a:ext>
              </a:extLst>
            </p:cNvPr>
            <p:cNvSpPr/>
            <p:nvPr/>
          </p:nvSpPr>
          <p:spPr>
            <a:xfrm>
              <a:off x="2103118" y="3094894"/>
              <a:ext cx="253218" cy="309489"/>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Rounded Corners 60">
              <a:extLst>
                <a:ext uri="{FF2B5EF4-FFF2-40B4-BE49-F238E27FC236}">
                  <a16:creationId xmlns:a16="http://schemas.microsoft.com/office/drawing/2014/main" id="{41860317-BC2A-4540-8C82-425661106BF3}"/>
                </a:ext>
              </a:extLst>
            </p:cNvPr>
            <p:cNvSpPr/>
            <p:nvPr/>
          </p:nvSpPr>
          <p:spPr>
            <a:xfrm>
              <a:off x="1871002" y="1631853"/>
              <a:ext cx="689317" cy="1491175"/>
            </a:xfrm>
            <a:prstGeom prst="roundRect">
              <a:avLst>
                <a:gd name="adj" fmla="val 37075"/>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DAE94668-3819-4EE1-9516-44B3B918C5BC}"/>
                </a:ext>
              </a:extLst>
            </p:cNvPr>
            <p:cNvSpPr/>
            <p:nvPr/>
          </p:nvSpPr>
          <p:spPr>
            <a:xfrm>
              <a:off x="1871002" y="1716261"/>
              <a:ext cx="689317" cy="436098"/>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19B523C8-55D2-45AB-A4F7-E80249D93AC2}"/>
                </a:ext>
              </a:extLst>
            </p:cNvPr>
            <p:cNvSpPr/>
            <p:nvPr/>
          </p:nvSpPr>
          <p:spPr>
            <a:xfrm>
              <a:off x="1871001" y="2574388"/>
              <a:ext cx="689317" cy="436098"/>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4" name="Group 63">
            <a:extLst>
              <a:ext uri="{FF2B5EF4-FFF2-40B4-BE49-F238E27FC236}">
                <a16:creationId xmlns:a16="http://schemas.microsoft.com/office/drawing/2014/main" id="{16FA472C-A5DC-4675-B2C2-2E5D483AA314}"/>
              </a:ext>
            </a:extLst>
          </p:cNvPr>
          <p:cNvGrpSpPr/>
          <p:nvPr/>
        </p:nvGrpSpPr>
        <p:grpSpPr>
          <a:xfrm>
            <a:off x="4306365" y="4083120"/>
            <a:ext cx="447442" cy="2025749"/>
            <a:chOff x="1871001" y="1631853"/>
            <a:chExt cx="689318" cy="1636182"/>
          </a:xfrm>
          <a:solidFill>
            <a:schemeClr val="bg1"/>
          </a:solidFill>
        </p:grpSpPr>
        <p:sp>
          <p:nvSpPr>
            <p:cNvPr id="65" name="Trapezoid 64">
              <a:extLst>
                <a:ext uri="{FF2B5EF4-FFF2-40B4-BE49-F238E27FC236}">
                  <a16:creationId xmlns:a16="http://schemas.microsoft.com/office/drawing/2014/main" id="{86518176-8213-4CDB-9EB7-D5209D60DA13}"/>
                </a:ext>
              </a:extLst>
            </p:cNvPr>
            <p:cNvSpPr/>
            <p:nvPr/>
          </p:nvSpPr>
          <p:spPr>
            <a:xfrm>
              <a:off x="2039820" y="3094893"/>
              <a:ext cx="330584" cy="173142"/>
            </a:xfrm>
            <a:prstGeom prst="trapezoid">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Rounded Corners 65">
              <a:extLst>
                <a:ext uri="{FF2B5EF4-FFF2-40B4-BE49-F238E27FC236}">
                  <a16:creationId xmlns:a16="http://schemas.microsoft.com/office/drawing/2014/main" id="{3BF0DEC5-90DB-4982-983F-12A69DBB8F97}"/>
                </a:ext>
              </a:extLst>
            </p:cNvPr>
            <p:cNvSpPr/>
            <p:nvPr/>
          </p:nvSpPr>
          <p:spPr>
            <a:xfrm>
              <a:off x="1871002" y="1631853"/>
              <a:ext cx="689317" cy="1491175"/>
            </a:xfrm>
            <a:prstGeom prst="roundRect">
              <a:avLst>
                <a:gd name="adj" fmla="val 37075"/>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C494123C-F62E-4454-A984-A83C8BAEACDE}"/>
                </a:ext>
              </a:extLst>
            </p:cNvPr>
            <p:cNvSpPr/>
            <p:nvPr/>
          </p:nvSpPr>
          <p:spPr>
            <a:xfrm>
              <a:off x="1871002" y="1716261"/>
              <a:ext cx="689317" cy="436098"/>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F3F9CB3F-8D16-4E98-AE81-EBF13C5B103A}"/>
                </a:ext>
              </a:extLst>
            </p:cNvPr>
            <p:cNvSpPr/>
            <p:nvPr/>
          </p:nvSpPr>
          <p:spPr>
            <a:xfrm>
              <a:off x="1871001" y="2574388"/>
              <a:ext cx="689317" cy="436098"/>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2" name="Rectangle 71">
            <a:extLst>
              <a:ext uri="{FF2B5EF4-FFF2-40B4-BE49-F238E27FC236}">
                <a16:creationId xmlns:a16="http://schemas.microsoft.com/office/drawing/2014/main" id="{54E49A0A-6364-4046-8938-EA732A1E8525}"/>
              </a:ext>
            </a:extLst>
          </p:cNvPr>
          <p:cNvSpPr/>
          <p:nvPr/>
        </p:nvSpPr>
        <p:spPr>
          <a:xfrm>
            <a:off x="4023360" y="1114889"/>
            <a:ext cx="1026942" cy="150820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Left Brace 12">
            <a:extLst>
              <a:ext uri="{FF2B5EF4-FFF2-40B4-BE49-F238E27FC236}">
                <a16:creationId xmlns:a16="http://schemas.microsoft.com/office/drawing/2014/main" id="{D669EF70-F740-4926-A769-FD0104C16DFC}"/>
              </a:ext>
            </a:extLst>
          </p:cNvPr>
          <p:cNvSpPr/>
          <p:nvPr/>
        </p:nvSpPr>
        <p:spPr>
          <a:xfrm>
            <a:off x="3821845" y="1374408"/>
            <a:ext cx="299306" cy="472774"/>
          </a:xfrm>
          <a:prstGeom prst="leftBrace">
            <a:avLst>
              <a:gd name="adj1" fmla="val 15335"/>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Rectangle 72">
            <a:extLst>
              <a:ext uri="{FF2B5EF4-FFF2-40B4-BE49-F238E27FC236}">
                <a16:creationId xmlns:a16="http://schemas.microsoft.com/office/drawing/2014/main" id="{1254C197-2018-4382-9982-8993643E6982}"/>
              </a:ext>
            </a:extLst>
          </p:cNvPr>
          <p:cNvSpPr/>
          <p:nvPr/>
        </p:nvSpPr>
        <p:spPr>
          <a:xfrm>
            <a:off x="7143242" y="1132306"/>
            <a:ext cx="1026942" cy="29884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73">
            <a:extLst>
              <a:ext uri="{FF2B5EF4-FFF2-40B4-BE49-F238E27FC236}">
                <a16:creationId xmlns:a16="http://schemas.microsoft.com/office/drawing/2014/main" id="{262FA169-3E6C-4B91-A54C-07A556690FD4}"/>
              </a:ext>
            </a:extLst>
          </p:cNvPr>
          <p:cNvSpPr txBox="1"/>
          <p:nvPr/>
        </p:nvSpPr>
        <p:spPr>
          <a:xfrm>
            <a:off x="5684499" y="1543654"/>
            <a:ext cx="1187116" cy="707886"/>
          </a:xfrm>
          <a:prstGeom prst="rect">
            <a:avLst/>
          </a:prstGeom>
          <a:noFill/>
        </p:spPr>
        <p:txBody>
          <a:bodyPr wrap="square" rtlCol="0">
            <a:spAutoFit/>
          </a:bodyPr>
          <a:lstStyle/>
          <a:p>
            <a:r>
              <a:rPr lang="en-US" sz="2000" dirty="0"/>
              <a:t>Stage-2 Payload</a:t>
            </a:r>
          </a:p>
        </p:txBody>
      </p:sp>
      <p:sp>
        <p:nvSpPr>
          <p:cNvPr id="75" name="Left Brace 74">
            <a:extLst>
              <a:ext uri="{FF2B5EF4-FFF2-40B4-BE49-F238E27FC236}">
                <a16:creationId xmlns:a16="http://schemas.microsoft.com/office/drawing/2014/main" id="{06A43531-D69D-49C2-ACD9-00576229A000}"/>
              </a:ext>
            </a:extLst>
          </p:cNvPr>
          <p:cNvSpPr/>
          <p:nvPr/>
        </p:nvSpPr>
        <p:spPr>
          <a:xfrm>
            <a:off x="6812453" y="1309576"/>
            <a:ext cx="456882" cy="1097281"/>
          </a:xfrm>
          <a:prstGeom prst="leftBrace">
            <a:avLst>
              <a:gd name="adj1" fmla="val 15335"/>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TextBox 75">
            <a:extLst>
              <a:ext uri="{FF2B5EF4-FFF2-40B4-BE49-F238E27FC236}">
                <a16:creationId xmlns:a16="http://schemas.microsoft.com/office/drawing/2014/main" id="{BDF52C5B-310F-48AB-B78E-D085FE1C5AA2}"/>
              </a:ext>
            </a:extLst>
          </p:cNvPr>
          <p:cNvSpPr txBox="1"/>
          <p:nvPr/>
        </p:nvSpPr>
        <p:spPr>
          <a:xfrm>
            <a:off x="8742795" y="2252110"/>
            <a:ext cx="1187116" cy="707886"/>
          </a:xfrm>
          <a:prstGeom prst="rect">
            <a:avLst/>
          </a:prstGeom>
          <a:noFill/>
        </p:spPr>
        <p:txBody>
          <a:bodyPr wrap="square" rtlCol="0">
            <a:spAutoFit/>
          </a:bodyPr>
          <a:lstStyle/>
          <a:p>
            <a:r>
              <a:rPr lang="en-US" sz="2000" dirty="0"/>
              <a:t>Stage-1 Payload</a:t>
            </a:r>
          </a:p>
        </p:txBody>
      </p:sp>
      <p:sp>
        <p:nvSpPr>
          <p:cNvPr id="77" name="Left Brace 76">
            <a:extLst>
              <a:ext uri="{FF2B5EF4-FFF2-40B4-BE49-F238E27FC236}">
                <a16:creationId xmlns:a16="http://schemas.microsoft.com/office/drawing/2014/main" id="{4F46E554-4485-4C11-922A-16ECE7E1448A}"/>
              </a:ext>
            </a:extLst>
          </p:cNvPr>
          <p:cNvSpPr/>
          <p:nvPr/>
        </p:nvSpPr>
        <p:spPr>
          <a:xfrm>
            <a:off x="9840876" y="1306276"/>
            <a:ext cx="548576" cy="2542970"/>
          </a:xfrm>
          <a:prstGeom prst="leftBrace">
            <a:avLst>
              <a:gd name="adj1" fmla="val 15335"/>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Rectangle 77">
            <a:extLst>
              <a:ext uri="{FF2B5EF4-FFF2-40B4-BE49-F238E27FC236}">
                <a16:creationId xmlns:a16="http://schemas.microsoft.com/office/drawing/2014/main" id="{91473B5D-8A1E-48FB-9090-D1DEAC7DD791}"/>
              </a:ext>
            </a:extLst>
          </p:cNvPr>
          <p:cNvSpPr/>
          <p:nvPr/>
        </p:nvSpPr>
        <p:spPr>
          <a:xfrm>
            <a:off x="10211534" y="1114888"/>
            <a:ext cx="1026942" cy="515705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a:extLst>
              <a:ext uri="{FF2B5EF4-FFF2-40B4-BE49-F238E27FC236}">
                <a16:creationId xmlns:a16="http://schemas.microsoft.com/office/drawing/2014/main" id="{114979B2-7EA7-484D-B767-DABDB2C3F000}"/>
              </a:ext>
            </a:extLst>
          </p:cNvPr>
          <p:cNvSpPr txBox="1"/>
          <p:nvPr/>
        </p:nvSpPr>
        <p:spPr>
          <a:xfrm>
            <a:off x="3449937" y="390515"/>
            <a:ext cx="2320087" cy="400110"/>
          </a:xfrm>
          <a:prstGeom prst="rect">
            <a:avLst/>
          </a:prstGeom>
          <a:noFill/>
        </p:spPr>
        <p:txBody>
          <a:bodyPr wrap="square" rtlCol="0">
            <a:spAutoFit/>
          </a:bodyPr>
          <a:lstStyle/>
          <a:p>
            <a:r>
              <a:rPr lang="en-US" sz="2000" b="1" dirty="0"/>
              <a:t>Stage-3 Calculations</a:t>
            </a:r>
          </a:p>
        </p:txBody>
      </p:sp>
      <p:sp>
        <p:nvSpPr>
          <p:cNvPr id="80" name="TextBox 79">
            <a:extLst>
              <a:ext uri="{FF2B5EF4-FFF2-40B4-BE49-F238E27FC236}">
                <a16:creationId xmlns:a16="http://schemas.microsoft.com/office/drawing/2014/main" id="{7F4907D4-4611-46EE-8092-4FECA94AEE30}"/>
              </a:ext>
            </a:extLst>
          </p:cNvPr>
          <p:cNvSpPr txBox="1"/>
          <p:nvPr/>
        </p:nvSpPr>
        <p:spPr>
          <a:xfrm>
            <a:off x="6617324" y="390515"/>
            <a:ext cx="2320087" cy="400110"/>
          </a:xfrm>
          <a:prstGeom prst="rect">
            <a:avLst/>
          </a:prstGeom>
          <a:noFill/>
        </p:spPr>
        <p:txBody>
          <a:bodyPr wrap="square" rtlCol="0">
            <a:spAutoFit/>
          </a:bodyPr>
          <a:lstStyle/>
          <a:p>
            <a:r>
              <a:rPr lang="en-US" sz="2000" b="1" dirty="0"/>
              <a:t>Stage-2 Calculations</a:t>
            </a:r>
          </a:p>
        </p:txBody>
      </p:sp>
      <p:sp>
        <p:nvSpPr>
          <p:cNvPr id="81" name="TextBox 80">
            <a:extLst>
              <a:ext uri="{FF2B5EF4-FFF2-40B4-BE49-F238E27FC236}">
                <a16:creationId xmlns:a16="http://schemas.microsoft.com/office/drawing/2014/main" id="{B3B6EBA0-466C-4632-8CC4-34DA4CD98F76}"/>
              </a:ext>
            </a:extLst>
          </p:cNvPr>
          <p:cNvSpPr txBox="1"/>
          <p:nvPr/>
        </p:nvSpPr>
        <p:spPr>
          <a:xfrm>
            <a:off x="9510921" y="389368"/>
            <a:ext cx="2320087" cy="400110"/>
          </a:xfrm>
          <a:prstGeom prst="rect">
            <a:avLst/>
          </a:prstGeom>
          <a:noFill/>
        </p:spPr>
        <p:txBody>
          <a:bodyPr wrap="square" rtlCol="0">
            <a:spAutoFit/>
          </a:bodyPr>
          <a:lstStyle/>
          <a:p>
            <a:r>
              <a:rPr lang="en-US" sz="2000" b="1" dirty="0"/>
              <a:t>Stage-1 Calculations</a:t>
            </a:r>
          </a:p>
        </p:txBody>
      </p:sp>
      <p:sp>
        <p:nvSpPr>
          <p:cNvPr id="82" name="TextBox 81">
            <a:extLst>
              <a:ext uri="{FF2B5EF4-FFF2-40B4-BE49-F238E27FC236}">
                <a16:creationId xmlns:a16="http://schemas.microsoft.com/office/drawing/2014/main" id="{D237221B-E1A1-43D9-8082-81AD15706090}"/>
              </a:ext>
            </a:extLst>
          </p:cNvPr>
          <p:cNvSpPr txBox="1"/>
          <p:nvPr/>
        </p:nvSpPr>
        <p:spPr>
          <a:xfrm rot="16200000">
            <a:off x="4302089" y="1662139"/>
            <a:ext cx="1187116" cy="369332"/>
          </a:xfrm>
          <a:prstGeom prst="rect">
            <a:avLst/>
          </a:prstGeom>
          <a:noFill/>
        </p:spPr>
        <p:txBody>
          <a:bodyPr wrap="square" rtlCol="0">
            <a:spAutoFit/>
          </a:bodyPr>
          <a:lstStyle/>
          <a:p>
            <a:r>
              <a:rPr lang="en-US" dirty="0">
                <a:solidFill>
                  <a:srgbClr val="FF0000"/>
                </a:solidFill>
              </a:rPr>
              <a:t>Stage </a:t>
            </a:r>
            <a:r>
              <a:rPr lang="en-US" dirty="0" err="1">
                <a:solidFill>
                  <a:srgbClr val="FF0000"/>
                </a:solidFill>
              </a:rPr>
              <a:t>Wt</a:t>
            </a:r>
            <a:endParaRPr lang="en-US" dirty="0">
              <a:solidFill>
                <a:srgbClr val="FF0000"/>
              </a:solidFill>
            </a:endParaRPr>
          </a:p>
        </p:txBody>
      </p:sp>
      <p:sp>
        <p:nvSpPr>
          <p:cNvPr id="83" name="TextBox 82">
            <a:extLst>
              <a:ext uri="{FF2B5EF4-FFF2-40B4-BE49-F238E27FC236}">
                <a16:creationId xmlns:a16="http://schemas.microsoft.com/office/drawing/2014/main" id="{2C55DA33-7232-4FAF-82B7-977C9990C0D9}"/>
              </a:ext>
            </a:extLst>
          </p:cNvPr>
          <p:cNvSpPr txBox="1"/>
          <p:nvPr/>
        </p:nvSpPr>
        <p:spPr>
          <a:xfrm rot="16200000">
            <a:off x="7436741" y="2362753"/>
            <a:ext cx="1187116" cy="369332"/>
          </a:xfrm>
          <a:prstGeom prst="rect">
            <a:avLst/>
          </a:prstGeom>
          <a:noFill/>
        </p:spPr>
        <p:txBody>
          <a:bodyPr wrap="square" rtlCol="0">
            <a:spAutoFit/>
          </a:bodyPr>
          <a:lstStyle/>
          <a:p>
            <a:r>
              <a:rPr lang="en-US" dirty="0">
                <a:solidFill>
                  <a:srgbClr val="FF0000"/>
                </a:solidFill>
              </a:rPr>
              <a:t>Stage </a:t>
            </a:r>
            <a:r>
              <a:rPr lang="en-US" dirty="0" err="1">
                <a:solidFill>
                  <a:srgbClr val="FF0000"/>
                </a:solidFill>
              </a:rPr>
              <a:t>Wt</a:t>
            </a:r>
            <a:endParaRPr lang="en-US" dirty="0">
              <a:solidFill>
                <a:srgbClr val="FF0000"/>
              </a:solidFill>
            </a:endParaRPr>
          </a:p>
        </p:txBody>
      </p:sp>
      <p:sp>
        <p:nvSpPr>
          <p:cNvPr id="84" name="TextBox 83">
            <a:extLst>
              <a:ext uri="{FF2B5EF4-FFF2-40B4-BE49-F238E27FC236}">
                <a16:creationId xmlns:a16="http://schemas.microsoft.com/office/drawing/2014/main" id="{CC157C52-B983-4E2C-9545-457045B45B4E}"/>
              </a:ext>
            </a:extLst>
          </p:cNvPr>
          <p:cNvSpPr txBox="1"/>
          <p:nvPr/>
        </p:nvSpPr>
        <p:spPr>
          <a:xfrm rot="16200000">
            <a:off x="9560280" y="3030604"/>
            <a:ext cx="3089944" cy="369332"/>
          </a:xfrm>
          <a:prstGeom prst="rect">
            <a:avLst/>
          </a:prstGeom>
          <a:noFill/>
        </p:spPr>
        <p:txBody>
          <a:bodyPr wrap="square" rtlCol="0">
            <a:spAutoFit/>
          </a:bodyPr>
          <a:lstStyle/>
          <a:p>
            <a:r>
              <a:rPr lang="en-US" dirty="0">
                <a:solidFill>
                  <a:srgbClr val="FF0000"/>
                </a:solidFill>
              </a:rPr>
              <a:t>Stage </a:t>
            </a:r>
            <a:r>
              <a:rPr lang="en-US" dirty="0" err="1">
                <a:solidFill>
                  <a:srgbClr val="FF0000"/>
                </a:solidFill>
              </a:rPr>
              <a:t>Wt</a:t>
            </a:r>
            <a:r>
              <a:rPr lang="en-US" dirty="0">
                <a:solidFill>
                  <a:srgbClr val="FF0000"/>
                </a:solidFill>
              </a:rPr>
              <a:t> = Total Rocket </a:t>
            </a:r>
            <a:r>
              <a:rPr lang="en-US" dirty="0" err="1">
                <a:solidFill>
                  <a:srgbClr val="FF0000"/>
                </a:solidFill>
              </a:rPr>
              <a:t>Wt</a:t>
            </a:r>
            <a:endParaRPr lang="en-US" dirty="0">
              <a:solidFill>
                <a:srgbClr val="FF0000"/>
              </a:solidFill>
            </a:endParaRPr>
          </a:p>
        </p:txBody>
      </p:sp>
      <p:sp>
        <p:nvSpPr>
          <p:cNvPr id="85" name="TextBox 84">
            <a:extLst>
              <a:ext uri="{FF2B5EF4-FFF2-40B4-BE49-F238E27FC236}">
                <a16:creationId xmlns:a16="http://schemas.microsoft.com/office/drawing/2014/main" id="{1B6A1231-AC2E-4E0F-954F-C927D156CF2B}"/>
              </a:ext>
            </a:extLst>
          </p:cNvPr>
          <p:cNvSpPr txBox="1"/>
          <p:nvPr/>
        </p:nvSpPr>
        <p:spPr>
          <a:xfrm>
            <a:off x="485717" y="2279410"/>
            <a:ext cx="3043441" cy="3816429"/>
          </a:xfrm>
          <a:prstGeom prst="rect">
            <a:avLst/>
          </a:prstGeom>
          <a:noFill/>
        </p:spPr>
        <p:txBody>
          <a:bodyPr wrap="square" rtlCol="0">
            <a:spAutoFit/>
          </a:bodyPr>
          <a:lstStyle/>
          <a:p>
            <a:r>
              <a:rPr lang="en-US" sz="2200" dirty="0"/>
              <a:t>This method can be expanded to accommodate more stages if desired.  The process is exactly the same - the “payload weight” used in the calculations for each lower stage is the weight of the stage sitting on top of it.</a:t>
            </a:r>
          </a:p>
        </p:txBody>
      </p:sp>
      <p:cxnSp>
        <p:nvCxnSpPr>
          <p:cNvPr id="87" name="Straight Arrow Connector 86">
            <a:extLst>
              <a:ext uri="{FF2B5EF4-FFF2-40B4-BE49-F238E27FC236}">
                <a16:creationId xmlns:a16="http://schemas.microsoft.com/office/drawing/2014/main" id="{271C5574-9B12-4161-825E-B6CB278CB313}"/>
              </a:ext>
            </a:extLst>
          </p:cNvPr>
          <p:cNvCxnSpPr>
            <a:cxnSpLocks/>
          </p:cNvCxnSpPr>
          <p:nvPr/>
        </p:nvCxnSpPr>
        <p:spPr>
          <a:xfrm>
            <a:off x="5036771" y="1897597"/>
            <a:ext cx="689795"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43999D38-A0E0-4C0F-AFD2-AFAC34FF9669}"/>
              </a:ext>
            </a:extLst>
          </p:cNvPr>
          <p:cNvCxnSpPr>
            <a:cxnSpLocks/>
          </p:cNvCxnSpPr>
          <p:nvPr/>
        </p:nvCxnSpPr>
        <p:spPr>
          <a:xfrm>
            <a:off x="8153499" y="2605221"/>
            <a:ext cx="689795"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3113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5D521CE-FA86-4331-9AFD-BD0015DE2590}"/>
              </a:ext>
            </a:extLst>
          </p:cNvPr>
          <p:cNvSpPr>
            <a:spLocks noGrp="1"/>
          </p:cNvSpPr>
          <p:nvPr>
            <p:ph type="sldNum" sz="quarter" idx="12"/>
          </p:nvPr>
        </p:nvSpPr>
        <p:spPr/>
        <p:txBody>
          <a:bodyPr/>
          <a:lstStyle/>
          <a:p>
            <a:fld id="{AFEDF2DE-8069-4AD7-A0D4-A67A33A6BC46}" type="slidenum">
              <a:rPr lang="en-US" smtClean="0"/>
              <a:t>41</a:t>
            </a:fld>
            <a:endParaRPr lang="en-US"/>
          </a:p>
        </p:txBody>
      </p:sp>
      <p:sp>
        <p:nvSpPr>
          <p:cNvPr id="3" name="TextBox 2">
            <a:extLst>
              <a:ext uri="{FF2B5EF4-FFF2-40B4-BE49-F238E27FC236}">
                <a16:creationId xmlns:a16="http://schemas.microsoft.com/office/drawing/2014/main" id="{4C31C9CC-8A4C-4794-9639-A0D1EB9A9607}"/>
              </a:ext>
            </a:extLst>
          </p:cNvPr>
          <p:cNvSpPr txBox="1"/>
          <p:nvPr/>
        </p:nvSpPr>
        <p:spPr>
          <a:xfrm>
            <a:off x="611709" y="501650"/>
            <a:ext cx="10742091" cy="830997"/>
          </a:xfrm>
          <a:prstGeom prst="rect">
            <a:avLst/>
          </a:prstGeom>
          <a:noFill/>
        </p:spPr>
        <p:txBody>
          <a:bodyPr wrap="square" rtlCol="0">
            <a:spAutoFit/>
          </a:bodyPr>
          <a:lstStyle/>
          <a:p>
            <a:r>
              <a:rPr lang="en-US" sz="2400" dirty="0"/>
              <a:t>A simple spreadsheet can be built to make these calculations for you.  You can then adjust numbers to see if you can create the most efficient (lightest) rocket.</a:t>
            </a:r>
          </a:p>
        </p:txBody>
      </p:sp>
      <p:pic>
        <p:nvPicPr>
          <p:cNvPr id="4" name="Picture 3">
            <a:extLst>
              <a:ext uri="{FF2B5EF4-FFF2-40B4-BE49-F238E27FC236}">
                <a16:creationId xmlns:a16="http://schemas.microsoft.com/office/drawing/2014/main" id="{8592794E-614E-4F68-B323-3FA48DDAE4B9}"/>
              </a:ext>
            </a:extLst>
          </p:cNvPr>
          <p:cNvPicPr>
            <a:picLocks noChangeAspect="1"/>
          </p:cNvPicPr>
          <p:nvPr/>
        </p:nvPicPr>
        <p:blipFill>
          <a:blip r:embed="rId2"/>
          <a:stretch>
            <a:fillRect/>
          </a:stretch>
        </p:blipFill>
        <p:spPr>
          <a:xfrm>
            <a:off x="1656520" y="1540444"/>
            <a:ext cx="8651295" cy="3424411"/>
          </a:xfrm>
          <a:prstGeom prst="rect">
            <a:avLst/>
          </a:prstGeom>
        </p:spPr>
      </p:pic>
      <p:sp>
        <p:nvSpPr>
          <p:cNvPr id="5" name="TextBox 4">
            <a:extLst>
              <a:ext uri="{FF2B5EF4-FFF2-40B4-BE49-F238E27FC236}">
                <a16:creationId xmlns:a16="http://schemas.microsoft.com/office/drawing/2014/main" id="{37ADA92B-7816-4EF8-93DF-BC1E82E042C8}"/>
              </a:ext>
            </a:extLst>
          </p:cNvPr>
          <p:cNvSpPr txBox="1"/>
          <p:nvPr/>
        </p:nvSpPr>
        <p:spPr>
          <a:xfrm>
            <a:off x="822724" y="5245104"/>
            <a:ext cx="10318888" cy="830997"/>
          </a:xfrm>
          <a:prstGeom prst="rect">
            <a:avLst/>
          </a:prstGeom>
          <a:noFill/>
        </p:spPr>
        <p:txBody>
          <a:bodyPr wrap="square" rtlCol="0">
            <a:spAutoFit/>
          </a:bodyPr>
          <a:lstStyle/>
          <a:p>
            <a:r>
              <a:rPr lang="en-US" sz="2400" dirty="0"/>
              <a:t>If you get </a:t>
            </a:r>
            <a:r>
              <a:rPr lang="en-US" sz="2400" b="1" dirty="0"/>
              <a:t>negative numbers </a:t>
            </a:r>
            <a:r>
              <a:rPr lang="en-US" sz="2400" dirty="0"/>
              <a:t>during the calculations it is an indication that the combination of inputs you used were not viable.</a:t>
            </a:r>
          </a:p>
        </p:txBody>
      </p:sp>
    </p:spTree>
    <p:extLst>
      <p:ext uri="{BB962C8B-B14F-4D97-AF65-F5344CB8AC3E}">
        <p14:creationId xmlns:p14="http://schemas.microsoft.com/office/powerpoint/2010/main" val="238508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B707C7F-3E05-40CE-AE64-9835FCDD8064}"/>
              </a:ext>
            </a:extLst>
          </p:cNvPr>
          <p:cNvSpPr>
            <a:spLocks noGrp="1"/>
          </p:cNvSpPr>
          <p:nvPr>
            <p:ph type="sldNum" sz="quarter" idx="12"/>
          </p:nvPr>
        </p:nvSpPr>
        <p:spPr/>
        <p:txBody>
          <a:bodyPr/>
          <a:lstStyle/>
          <a:p>
            <a:fld id="{AFEDF2DE-8069-4AD7-A0D4-A67A33A6BC46}" type="slidenum">
              <a:rPr lang="en-US" smtClean="0"/>
              <a:t>42</a:t>
            </a:fld>
            <a:endParaRPr lang="en-US"/>
          </a:p>
        </p:txBody>
      </p:sp>
      <p:sp>
        <p:nvSpPr>
          <p:cNvPr id="3" name="TextBox 2">
            <a:extLst>
              <a:ext uri="{FF2B5EF4-FFF2-40B4-BE49-F238E27FC236}">
                <a16:creationId xmlns:a16="http://schemas.microsoft.com/office/drawing/2014/main" id="{134A941A-5967-477F-AFF5-216335CAE9EA}"/>
              </a:ext>
            </a:extLst>
          </p:cNvPr>
          <p:cNvSpPr txBox="1"/>
          <p:nvPr/>
        </p:nvSpPr>
        <p:spPr>
          <a:xfrm>
            <a:off x="2124222" y="2588455"/>
            <a:ext cx="5430129" cy="1107996"/>
          </a:xfrm>
          <a:prstGeom prst="rect">
            <a:avLst/>
          </a:prstGeom>
          <a:noFill/>
        </p:spPr>
        <p:txBody>
          <a:bodyPr wrap="square" rtlCol="0">
            <a:spAutoFit/>
          </a:bodyPr>
          <a:lstStyle/>
          <a:p>
            <a:r>
              <a:rPr lang="en-US" sz="6600" dirty="0"/>
              <a:t>Questions ?</a:t>
            </a:r>
          </a:p>
        </p:txBody>
      </p:sp>
      <p:pic>
        <p:nvPicPr>
          <p:cNvPr id="4" name="Picture 3">
            <a:extLst>
              <a:ext uri="{FF2B5EF4-FFF2-40B4-BE49-F238E27FC236}">
                <a16:creationId xmlns:a16="http://schemas.microsoft.com/office/drawing/2014/main" id="{F0945114-D2BD-4DA0-82EC-8F3220C53AC8}"/>
              </a:ext>
            </a:extLst>
          </p:cNvPr>
          <p:cNvPicPr>
            <a:picLocks noChangeAspect="1"/>
          </p:cNvPicPr>
          <p:nvPr/>
        </p:nvPicPr>
        <p:blipFill rotWithShape="1">
          <a:blip r:embed="rId2">
            <a:extLst>
              <a:ext uri="{28A0092B-C50C-407E-A947-70E740481C1C}">
                <a14:useLocalDpi xmlns:a14="http://schemas.microsoft.com/office/drawing/2010/main" val="0"/>
              </a:ext>
            </a:extLst>
          </a:blip>
          <a:srcRect l="19994" r="21402" b="21959"/>
          <a:stretch/>
        </p:blipFill>
        <p:spPr>
          <a:xfrm>
            <a:off x="7625718" y="929007"/>
            <a:ext cx="2960735" cy="4999986"/>
          </a:xfrm>
          <a:prstGeom prst="rect">
            <a:avLst/>
          </a:prstGeom>
        </p:spPr>
      </p:pic>
    </p:spTree>
    <p:extLst>
      <p:ext uri="{BB962C8B-B14F-4D97-AF65-F5344CB8AC3E}">
        <p14:creationId xmlns:p14="http://schemas.microsoft.com/office/powerpoint/2010/main" val="1626887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3D89FD0-004B-42F3-A163-E834360688C4}"/>
              </a:ext>
            </a:extLst>
          </p:cNvPr>
          <p:cNvSpPr>
            <a:spLocks noGrp="1"/>
          </p:cNvSpPr>
          <p:nvPr>
            <p:ph type="sldNum" sz="quarter" idx="12"/>
          </p:nvPr>
        </p:nvSpPr>
        <p:spPr/>
        <p:txBody>
          <a:bodyPr/>
          <a:lstStyle/>
          <a:p>
            <a:fld id="{AFEDF2DE-8069-4AD7-A0D4-A67A33A6BC46}" type="slidenum">
              <a:rPr lang="en-US" smtClean="0"/>
              <a:t>5</a:t>
            </a:fld>
            <a:endParaRPr lang="en-US"/>
          </a:p>
        </p:txBody>
      </p:sp>
      <p:sp>
        <p:nvSpPr>
          <p:cNvPr id="3" name="TextBox 2">
            <a:extLst>
              <a:ext uri="{FF2B5EF4-FFF2-40B4-BE49-F238E27FC236}">
                <a16:creationId xmlns:a16="http://schemas.microsoft.com/office/drawing/2014/main" id="{713460C6-C428-4C3D-8F5E-9643AEA14E44}"/>
              </a:ext>
            </a:extLst>
          </p:cNvPr>
          <p:cNvSpPr txBox="1"/>
          <p:nvPr/>
        </p:nvSpPr>
        <p:spPr>
          <a:xfrm>
            <a:off x="3479409" y="225083"/>
            <a:ext cx="5233182" cy="584775"/>
          </a:xfrm>
          <a:prstGeom prst="rect">
            <a:avLst/>
          </a:prstGeom>
          <a:noFill/>
        </p:spPr>
        <p:txBody>
          <a:bodyPr wrap="square" rtlCol="0">
            <a:spAutoFit/>
          </a:bodyPr>
          <a:lstStyle/>
          <a:p>
            <a:pPr algn="ctr"/>
            <a:r>
              <a:rPr lang="en-US" sz="3200" dirty="0"/>
              <a:t>Delta-Velocity  ( ∆V)</a:t>
            </a:r>
          </a:p>
        </p:txBody>
      </p:sp>
      <p:sp>
        <p:nvSpPr>
          <p:cNvPr id="5" name="TextBox 4">
            <a:extLst>
              <a:ext uri="{FF2B5EF4-FFF2-40B4-BE49-F238E27FC236}">
                <a16:creationId xmlns:a16="http://schemas.microsoft.com/office/drawing/2014/main" id="{BEB670AF-7C01-44D2-BB34-7481C4867166}"/>
              </a:ext>
            </a:extLst>
          </p:cNvPr>
          <p:cNvSpPr txBox="1"/>
          <p:nvPr/>
        </p:nvSpPr>
        <p:spPr>
          <a:xfrm>
            <a:off x="970671" y="1263414"/>
            <a:ext cx="10383129" cy="830997"/>
          </a:xfrm>
          <a:prstGeom prst="rect">
            <a:avLst/>
          </a:prstGeom>
          <a:noFill/>
        </p:spPr>
        <p:txBody>
          <a:bodyPr wrap="square" rtlCol="0">
            <a:spAutoFit/>
          </a:bodyPr>
          <a:lstStyle/>
          <a:p>
            <a:r>
              <a:rPr lang="en-US" sz="2400" dirty="0"/>
              <a:t>The Launch Velocity equation used in the previous charts is theoretical and assumes a </a:t>
            </a:r>
            <a:r>
              <a:rPr lang="en-US" sz="2400" u="sng" dirty="0"/>
              <a:t>non-spinning</a:t>
            </a:r>
            <a:r>
              <a:rPr lang="en-US" sz="2400" dirty="0"/>
              <a:t> earth.</a:t>
            </a:r>
          </a:p>
        </p:txBody>
      </p:sp>
      <p:sp>
        <p:nvSpPr>
          <p:cNvPr id="7" name="TextBox 6">
            <a:extLst>
              <a:ext uri="{FF2B5EF4-FFF2-40B4-BE49-F238E27FC236}">
                <a16:creationId xmlns:a16="http://schemas.microsoft.com/office/drawing/2014/main" id="{698885A4-ADF0-4E34-8CD6-60AB03A9A492}"/>
              </a:ext>
            </a:extLst>
          </p:cNvPr>
          <p:cNvSpPr txBox="1"/>
          <p:nvPr/>
        </p:nvSpPr>
        <p:spPr>
          <a:xfrm>
            <a:off x="970670" y="2336402"/>
            <a:ext cx="10241281" cy="1200329"/>
          </a:xfrm>
          <a:prstGeom prst="rect">
            <a:avLst/>
          </a:prstGeom>
          <a:noFill/>
        </p:spPr>
        <p:txBody>
          <a:bodyPr wrap="square" rtlCol="0">
            <a:spAutoFit/>
          </a:bodyPr>
          <a:lstStyle/>
          <a:p>
            <a:r>
              <a:rPr lang="en-US" sz="2400" dirty="0"/>
              <a:t>The rotation of the earth creates a tangential velocity at the earth’s surface and this velocity can assist the rocket if it is launched towards the east.  This effect will reduce the amount of Delta-V required.</a:t>
            </a:r>
          </a:p>
        </p:txBody>
      </p:sp>
      <p:sp>
        <p:nvSpPr>
          <p:cNvPr id="8" name="TextBox 7">
            <a:extLst>
              <a:ext uri="{FF2B5EF4-FFF2-40B4-BE49-F238E27FC236}">
                <a16:creationId xmlns:a16="http://schemas.microsoft.com/office/drawing/2014/main" id="{F75A784E-047F-42C2-8CA8-A63AC2FB386A}"/>
              </a:ext>
            </a:extLst>
          </p:cNvPr>
          <p:cNvSpPr txBox="1"/>
          <p:nvPr/>
        </p:nvSpPr>
        <p:spPr>
          <a:xfrm>
            <a:off x="970670" y="3767678"/>
            <a:ext cx="10383129" cy="1200329"/>
          </a:xfrm>
          <a:prstGeom prst="rect">
            <a:avLst/>
          </a:prstGeom>
          <a:noFill/>
        </p:spPr>
        <p:txBody>
          <a:bodyPr wrap="square" rtlCol="0">
            <a:spAutoFit/>
          </a:bodyPr>
          <a:lstStyle/>
          <a:p>
            <a:r>
              <a:rPr lang="en-US" sz="2400" dirty="0"/>
              <a:t>However, there are also Delta-V “losses” due to the rocket weight and aerodynamic drag which must be accounted for.  These losses increase the Delta-V requirement and must be included in the calculations.  </a:t>
            </a:r>
          </a:p>
        </p:txBody>
      </p:sp>
    </p:spTree>
    <p:extLst>
      <p:ext uri="{BB962C8B-B14F-4D97-AF65-F5344CB8AC3E}">
        <p14:creationId xmlns:p14="http://schemas.microsoft.com/office/powerpoint/2010/main" val="2013533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FC11BFF-7F8B-4C50-8854-E00E8128C809}"/>
              </a:ext>
            </a:extLst>
          </p:cNvPr>
          <p:cNvSpPr>
            <a:spLocks noGrp="1"/>
          </p:cNvSpPr>
          <p:nvPr>
            <p:ph type="sldNum" sz="quarter" idx="12"/>
          </p:nvPr>
        </p:nvSpPr>
        <p:spPr/>
        <p:txBody>
          <a:bodyPr/>
          <a:lstStyle/>
          <a:p>
            <a:fld id="{AFEDF2DE-8069-4AD7-A0D4-A67A33A6BC46}" type="slidenum">
              <a:rPr lang="en-US" smtClean="0"/>
              <a:t>6</a:t>
            </a:fld>
            <a:endParaRPr lang="en-US"/>
          </a:p>
        </p:txBody>
      </p:sp>
      <p:sp>
        <p:nvSpPr>
          <p:cNvPr id="3" name="Oval 2">
            <a:extLst>
              <a:ext uri="{FF2B5EF4-FFF2-40B4-BE49-F238E27FC236}">
                <a16:creationId xmlns:a16="http://schemas.microsoft.com/office/drawing/2014/main" id="{34B63200-0AEC-4BD8-9E3C-40DEA4106CB0}"/>
              </a:ext>
            </a:extLst>
          </p:cNvPr>
          <p:cNvSpPr/>
          <p:nvPr/>
        </p:nvSpPr>
        <p:spPr>
          <a:xfrm>
            <a:off x="970670" y="1885071"/>
            <a:ext cx="2532184" cy="2532185"/>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a:extLst>
              <a:ext uri="{FF2B5EF4-FFF2-40B4-BE49-F238E27FC236}">
                <a16:creationId xmlns:a16="http://schemas.microsoft.com/office/drawing/2014/main" id="{05B25BAE-10F8-4A6E-9EE4-F38C7D7C4B1B}"/>
              </a:ext>
            </a:extLst>
          </p:cNvPr>
          <p:cNvCxnSpPr>
            <a:stCxn id="3" idx="2"/>
            <a:endCxn id="3" idx="6"/>
          </p:cNvCxnSpPr>
          <p:nvPr/>
        </p:nvCxnSpPr>
        <p:spPr>
          <a:xfrm>
            <a:off x="970670" y="3151164"/>
            <a:ext cx="253218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F750C91-009A-4D09-B1CF-2A36B3C3924B}"/>
              </a:ext>
            </a:extLst>
          </p:cNvPr>
          <p:cNvCxnSpPr>
            <a:cxnSpLocks/>
          </p:cNvCxnSpPr>
          <p:nvPr/>
        </p:nvCxnSpPr>
        <p:spPr>
          <a:xfrm>
            <a:off x="1012874" y="2797126"/>
            <a:ext cx="241964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3178032A-01F9-4B8D-9060-D3C1FB7BD02E}"/>
              </a:ext>
            </a:extLst>
          </p:cNvPr>
          <p:cNvCxnSpPr>
            <a:cxnSpLocks/>
          </p:cNvCxnSpPr>
          <p:nvPr/>
        </p:nvCxnSpPr>
        <p:spPr>
          <a:xfrm>
            <a:off x="1193409" y="2445435"/>
            <a:ext cx="207029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F037E70-587B-4BEC-A22D-6E5778D121D4}"/>
              </a:ext>
            </a:extLst>
          </p:cNvPr>
          <p:cNvCxnSpPr>
            <a:cxnSpLocks/>
          </p:cNvCxnSpPr>
          <p:nvPr/>
        </p:nvCxnSpPr>
        <p:spPr>
          <a:xfrm>
            <a:off x="1488831" y="2121878"/>
            <a:ext cx="143724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31BBBBDC-0152-4486-9260-C18CBA9EE2CD}"/>
              </a:ext>
            </a:extLst>
          </p:cNvPr>
          <p:cNvCxnSpPr>
            <a:cxnSpLocks/>
          </p:cNvCxnSpPr>
          <p:nvPr/>
        </p:nvCxnSpPr>
        <p:spPr>
          <a:xfrm>
            <a:off x="2222697" y="3151163"/>
            <a:ext cx="1336429" cy="1"/>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842EDA9A-2AA6-479A-B5F1-030DAFF558D0}"/>
              </a:ext>
            </a:extLst>
          </p:cNvPr>
          <p:cNvCxnSpPr>
            <a:cxnSpLocks/>
          </p:cNvCxnSpPr>
          <p:nvPr/>
        </p:nvCxnSpPr>
        <p:spPr>
          <a:xfrm>
            <a:off x="2222864" y="2459055"/>
            <a:ext cx="1097558" cy="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9A5D4743-838F-45C1-8270-97FE120148F6}"/>
              </a:ext>
            </a:extLst>
          </p:cNvPr>
          <p:cNvCxnSpPr>
            <a:cxnSpLocks/>
          </p:cNvCxnSpPr>
          <p:nvPr/>
        </p:nvCxnSpPr>
        <p:spPr>
          <a:xfrm>
            <a:off x="2241233" y="2125117"/>
            <a:ext cx="769701" cy="8929"/>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E6DE38B-2A93-4FB7-AC8F-E0B95BBCD915}"/>
              </a:ext>
            </a:extLst>
          </p:cNvPr>
          <p:cNvCxnSpPr>
            <a:cxnSpLocks/>
          </p:cNvCxnSpPr>
          <p:nvPr/>
        </p:nvCxnSpPr>
        <p:spPr>
          <a:xfrm>
            <a:off x="2250831" y="1385669"/>
            <a:ext cx="9767" cy="3338286"/>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BBFEA66-5CF3-4601-AAE9-5DB85E4577D5}"/>
              </a:ext>
            </a:extLst>
          </p:cNvPr>
          <p:cNvCxnSpPr>
            <a:cxnSpLocks/>
          </p:cNvCxnSpPr>
          <p:nvPr/>
        </p:nvCxnSpPr>
        <p:spPr>
          <a:xfrm>
            <a:off x="2242125" y="2797124"/>
            <a:ext cx="1274800" cy="1"/>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AB8ECE5F-CB0A-41BE-925D-061D2CC7D0EC}"/>
              </a:ext>
            </a:extLst>
          </p:cNvPr>
          <p:cNvSpPr txBox="1"/>
          <p:nvPr/>
        </p:nvSpPr>
        <p:spPr>
          <a:xfrm>
            <a:off x="574759" y="4895335"/>
            <a:ext cx="4135901" cy="738664"/>
          </a:xfrm>
          <a:prstGeom prst="rect">
            <a:avLst/>
          </a:prstGeom>
          <a:noFill/>
        </p:spPr>
        <p:txBody>
          <a:bodyPr wrap="square" rtlCol="0">
            <a:spAutoFit/>
          </a:bodyPr>
          <a:lstStyle/>
          <a:p>
            <a:r>
              <a:rPr lang="en-US" sz="2400" dirty="0"/>
              <a:t>Ꙍ</a:t>
            </a:r>
            <a:r>
              <a:rPr lang="en-US" sz="2400" baseline="-25000" dirty="0"/>
              <a:t>earth</a:t>
            </a:r>
            <a:r>
              <a:rPr lang="en-US" sz="2400" dirty="0"/>
              <a:t>   =   0.000073  rad/sec</a:t>
            </a:r>
          </a:p>
          <a:p>
            <a:r>
              <a:rPr lang="en-US" i="1" dirty="0"/>
              <a:t>           (rotational rate of Earth)</a:t>
            </a:r>
          </a:p>
        </p:txBody>
      </p:sp>
      <p:sp>
        <p:nvSpPr>
          <p:cNvPr id="26" name="TextBox 25">
            <a:extLst>
              <a:ext uri="{FF2B5EF4-FFF2-40B4-BE49-F238E27FC236}">
                <a16:creationId xmlns:a16="http://schemas.microsoft.com/office/drawing/2014/main" id="{E40D6749-78B5-4B20-A347-B0CB1992E70C}"/>
              </a:ext>
            </a:extLst>
          </p:cNvPr>
          <p:cNvSpPr txBox="1"/>
          <p:nvPr/>
        </p:nvSpPr>
        <p:spPr>
          <a:xfrm>
            <a:off x="4972991" y="2372814"/>
            <a:ext cx="5880181" cy="461665"/>
          </a:xfrm>
          <a:prstGeom prst="rect">
            <a:avLst/>
          </a:prstGeom>
          <a:noFill/>
        </p:spPr>
        <p:txBody>
          <a:bodyPr wrap="square" rtlCol="0">
            <a:spAutoFit/>
          </a:bodyPr>
          <a:lstStyle/>
          <a:p>
            <a:r>
              <a:rPr lang="en-US" sz="2400" dirty="0"/>
              <a:t>r</a:t>
            </a:r>
            <a:r>
              <a:rPr lang="en-US" sz="2400" baseline="-25000" dirty="0"/>
              <a:t>earth</a:t>
            </a:r>
            <a:r>
              <a:rPr lang="en-US" sz="2400" dirty="0"/>
              <a:t>  =  20,900,000 ft   (at the equator)</a:t>
            </a:r>
          </a:p>
        </p:txBody>
      </p:sp>
      <p:sp>
        <p:nvSpPr>
          <p:cNvPr id="27" name="TextBox 26">
            <a:extLst>
              <a:ext uri="{FF2B5EF4-FFF2-40B4-BE49-F238E27FC236}">
                <a16:creationId xmlns:a16="http://schemas.microsoft.com/office/drawing/2014/main" id="{65777F3A-6808-4720-AB45-356AF808004C}"/>
              </a:ext>
            </a:extLst>
          </p:cNvPr>
          <p:cNvSpPr txBox="1"/>
          <p:nvPr/>
        </p:nvSpPr>
        <p:spPr>
          <a:xfrm>
            <a:off x="4972991" y="1326046"/>
            <a:ext cx="6644251" cy="830997"/>
          </a:xfrm>
          <a:prstGeom prst="rect">
            <a:avLst/>
          </a:prstGeom>
          <a:noFill/>
        </p:spPr>
        <p:txBody>
          <a:bodyPr wrap="square" rtlCol="0">
            <a:spAutoFit/>
          </a:bodyPr>
          <a:lstStyle/>
          <a:p>
            <a:r>
              <a:rPr lang="en-US" sz="2400" dirty="0"/>
              <a:t>The further north the launch site, the smaller the earth’s radius at that location.</a:t>
            </a:r>
          </a:p>
        </p:txBody>
      </p:sp>
      <p:sp>
        <p:nvSpPr>
          <p:cNvPr id="28" name="TextBox 27">
            <a:extLst>
              <a:ext uri="{FF2B5EF4-FFF2-40B4-BE49-F238E27FC236}">
                <a16:creationId xmlns:a16="http://schemas.microsoft.com/office/drawing/2014/main" id="{8C092DF0-F439-47FF-BDF5-935E2340347C}"/>
              </a:ext>
            </a:extLst>
          </p:cNvPr>
          <p:cNvSpPr txBox="1"/>
          <p:nvPr/>
        </p:nvSpPr>
        <p:spPr>
          <a:xfrm>
            <a:off x="422031" y="243456"/>
            <a:ext cx="10970125" cy="584775"/>
          </a:xfrm>
          <a:prstGeom prst="rect">
            <a:avLst/>
          </a:prstGeom>
          <a:noFill/>
        </p:spPr>
        <p:txBody>
          <a:bodyPr wrap="square" rtlCol="0">
            <a:spAutoFit/>
          </a:bodyPr>
          <a:lstStyle/>
          <a:p>
            <a:pPr algn="ctr"/>
            <a:r>
              <a:rPr lang="en-US" sz="3200" dirty="0"/>
              <a:t>Earth’s Rotational Velocity and its Contribution to Launch Delta-V</a:t>
            </a:r>
          </a:p>
        </p:txBody>
      </p:sp>
      <p:sp>
        <p:nvSpPr>
          <p:cNvPr id="29" name="TextBox 28">
            <a:extLst>
              <a:ext uri="{FF2B5EF4-FFF2-40B4-BE49-F238E27FC236}">
                <a16:creationId xmlns:a16="http://schemas.microsoft.com/office/drawing/2014/main" id="{D1BCD3C0-F20B-467B-BEF1-7B3D6E499761}"/>
              </a:ext>
            </a:extLst>
          </p:cNvPr>
          <p:cNvSpPr txBox="1"/>
          <p:nvPr/>
        </p:nvSpPr>
        <p:spPr>
          <a:xfrm>
            <a:off x="4972990" y="3348919"/>
            <a:ext cx="6644251" cy="2677656"/>
          </a:xfrm>
          <a:prstGeom prst="rect">
            <a:avLst/>
          </a:prstGeom>
          <a:noFill/>
        </p:spPr>
        <p:txBody>
          <a:bodyPr wrap="square" rtlCol="0">
            <a:spAutoFit/>
          </a:bodyPr>
          <a:lstStyle/>
          <a:p>
            <a:r>
              <a:rPr lang="en-US" sz="2400" dirty="0"/>
              <a:t>If the rocket is launched eastward from the equator, the rotation of the earth will provide the following initial velocity:</a:t>
            </a:r>
          </a:p>
          <a:p>
            <a:endParaRPr lang="en-US" sz="2400" dirty="0"/>
          </a:p>
          <a:p>
            <a:r>
              <a:rPr lang="en-US" sz="2400" dirty="0"/>
              <a:t>Vel</a:t>
            </a:r>
            <a:r>
              <a:rPr lang="en-US" sz="2400" baseline="-25000" dirty="0"/>
              <a:t>surface</a:t>
            </a:r>
            <a:r>
              <a:rPr lang="en-US" sz="2400" dirty="0"/>
              <a:t>  =  Ꙍ</a:t>
            </a:r>
            <a:r>
              <a:rPr lang="en-US" sz="2400" baseline="-25000" dirty="0"/>
              <a:t>earth</a:t>
            </a:r>
            <a:r>
              <a:rPr lang="en-US" sz="2400" dirty="0"/>
              <a:t>  *  Radius</a:t>
            </a:r>
          </a:p>
          <a:p>
            <a:r>
              <a:rPr lang="en-US" sz="2400" dirty="0"/>
              <a:t>	   =  0.000073 rad/sec *  20,900,000 ft</a:t>
            </a:r>
          </a:p>
          <a:p>
            <a:r>
              <a:rPr lang="en-US" sz="2400" dirty="0"/>
              <a:t>	   =  1,526  ft/sec</a:t>
            </a:r>
          </a:p>
        </p:txBody>
      </p:sp>
      <p:sp>
        <p:nvSpPr>
          <p:cNvPr id="30" name="TextBox 29">
            <a:extLst>
              <a:ext uri="{FF2B5EF4-FFF2-40B4-BE49-F238E27FC236}">
                <a16:creationId xmlns:a16="http://schemas.microsoft.com/office/drawing/2014/main" id="{137BFED6-203A-4DE0-BD26-76D07F047091}"/>
              </a:ext>
            </a:extLst>
          </p:cNvPr>
          <p:cNvSpPr txBox="1"/>
          <p:nvPr/>
        </p:nvSpPr>
        <p:spPr>
          <a:xfrm>
            <a:off x="2281355" y="3167580"/>
            <a:ext cx="1223889" cy="400110"/>
          </a:xfrm>
          <a:prstGeom prst="rect">
            <a:avLst/>
          </a:prstGeom>
          <a:noFill/>
        </p:spPr>
        <p:txBody>
          <a:bodyPr wrap="square" rtlCol="0">
            <a:spAutoFit/>
          </a:bodyPr>
          <a:lstStyle/>
          <a:p>
            <a:r>
              <a:rPr lang="en-US" sz="2000" dirty="0"/>
              <a:t>Radius (r)</a:t>
            </a:r>
          </a:p>
        </p:txBody>
      </p:sp>
    </p:spTree>
    <p:extLst>
      <p:ext uri="{BB962C8B-B14F-4D97-AF65-F5344CB8AC3E}">
        <p14:creationId xmlns:p14="http://schemas.microsoft.com/office/powerpoint/2010/main" val="1726595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81C9FDE-6EF9-4EBB-B856-4D99083BE190}"/>
              </a:ext>
            </a:extLst>
          </p:cNvPr>
          <p:cNvSpPr>
            <a:spLocks noGrp="1"/>
          </p:cNvSpPr>
          <p:nvPr>
            <p:ph type="sldNum" sz="quarter" idx="12"/>
          </p:nvPr>
        </p:nvSpPr>
        <p:spPr/>
        <p:txBody>
          <a:bodyPr/>
          <a:lstStyle/>
          <a:p>
            <a:fld id="{AFEDF2DE-8069-4AD7-A0D4-A67A33A6BC46}" type="slidenum">
              <a:rPr lang="en-US" smtClean="0"/>
              <a:t>7</a:t>
            </a:fld>
            <a:endParaRPr lang="en-US"/>
          </a:p>
        </p:txBody>
      </p:sp>
      <p:sp>
        <p:nvSpPr>
          <p:cNvPr id="3" name="TextBox 2">
            <a:extLst>
              <a:ext uri="{FF2B5EF4-FFF2-40B4-BE49-F238E27FC236}">
                <a16:creationId xmlns:a16="http://schemas.microsoft.com/office/drawing/2014/main" id="{230F4AEA-2565-4B62-BDBF-8812D6CED153}"/>
              </a:ext>
            </a:extLst>
          </p:cNvPr>
          <p:cNvSpPr txBox="1"/>
          <p:nvPr/>
        </p:nvSpPr>
        <p:spPr>
          <a:xfrm>
            <a:off x="991892" y="627837"/>
            <a:ext cx="10082508" cy="1569660"/>
          </a:xfrm>
          <a:prstGeom prst="rect">
            <a:avLst/>
          </a:prstGeom>
          <a:noFill/>
        </p:spPr>
        <p:txBody>
          <a:bodyPr wrap="square" rtlCol="0">
            <a:spAutoFit/>
          </a:bodyPr>
          <a:lstStyle/>
          <a:p>
            <a:r>
              <a:rPr lang="en-US" sz="2400" dirty="0"/>
              <a:t>The closer the rocket is to the equator, the larger the radius of the earth.  This larger radius results in a higher tangential velocity.  This is why most launch sites are located at lower latitudes and are situated where the rockets can be launched towards the east (Cape Canaveral in Florida for example).</a:t>
            </a:r>
          </a:p>
        </p:txBody>
      </p:sp>
      <p:grpSp>
        <p:nvGrpSpPr>
          <p:cNvPr id="13" name="Group 12">
            <a:extLst>
              <a:ext uri="{FF2B5EF4-FFF2-40B4-BE49-F238E27FC236}">
                <a16:creationId xmlns:a16="http://schemas.microsoft.com/office/drawing/2014/main" id="{07925275-472B-4E7E-B9D0-CC473E40FCF5}"/>
              </a:ext>
            </a:extLst>
          </p:cNvPr>
          <p:cNvGrpSpPr/>
          <p:nvPr/>
        </p:nvGrpSpPr>
        <p:grpSpPr>
          <a:xfrm>
            <a:off x="3338287" y="2566829"/>
            <a:ext cx="6902993" cy="3789521"/>
            <a:chOff x="3338287" y="2566829"/>
            <a:chExt cx="6902993" cy="3789521"/>
          </a:xfrm>
        </p:grpSpPr>
        <p:pic>
          <p:nvPicPr>
            <p:cNvPr id="5" name="Picture 4">
              <a:extLst>
                <a:ext uri="{FF2B5EF4-FFF2-40B4-BE49-F238E27FC236}">
                  <a16:creationId xmlns:a16="http://schemas.microsoft.com/office/drawing/2014/main" id="{FE8FD418-77CF-41CE-8214-701ADE679B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38287" y="2566829"/>
              <a:ext cx="4065709" cy="3789521"/>
            </a:xfrm>
            <a:prstGeom prst="rect">
              <a:avLst/>
            </a:prstGeom>
          </p:spPr>
        </p:pic>
        <p:cxnSp>
          <p:nvCxnSpPr>
            <p:cNvPr id="7" name="Straight Arrow Connector 6">
              <a:extLst>
                <a:ext uri="{FF2B5EF4-FFF2-40B4-BE49-F238E27FC236}">
                  <a16:creationId xmlns:a16="http://schemas.microsoft.com/office/drawing/2014/main" id="{980CA57A-442D-416D-A030-C7CD6CB8DC56}"/>
                </a:ext>
              </a:extLst>
            </p:cNvPr>
            <p:cNvCxnSpPr/>
            <p:nvPr/>
          </p:nvCxnSpPr>
          <p:spPr>
            <a:xfrm flipV="1">
              <a:off x="6827221" y="3629783"/>
              <a:ext cx="1365738" cy="647113"/>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BF0D5A21-5693-47DD-A51B-486BAAD8C33E}"/>
                </a:ext>
              </a:extLst>
            </p:cNvPr>
            <p:cNvCxnSpPr>
              <a:cxnSpLocks/>
            </p:cNvCxnSpPr>
            <p:nvPr/>
          </p:nvCxnSpPr>
          <p:spPr>
            <a:xfrm>
              <a:off x="6827221" y="4459459"/>
              <a:ext cx="1365738" cy="442326"/>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34C0AD9B-FD33-4197-AA3F-BE86F871EA60}"/>
                </a:ext>
              </a:extLst>
            </p:cNvPr>
            <p:cNvSpPr txBox="1"/>
            <p:nvPr/>
          </p:nvSpPr>
          <p:spPr>
            <a:xfrm>
              <a:off x="8610600" y="3676731"/>
              <a:ext cx="1630680" cy="1200329"/>
            </a:xfrm>
            <a:prstGeom prst="rect">
              <a:avLst/>
            </a:prstGeom>
            <a:noFill/>
          </p:spPr>
          <p:txBody>
            <a:bodyPr wrap="square" rtlCol="0">
              <a:spAutoFit/>
            </a:bodyPr>
            <a:lstStyle/>
            <a:p>
              <a:r>
                <a:rPr lang="en-US" sz="2400" dirty="0"/>
                <a:t>Eastward Launch Directions</a:t>
              </a:r>
            </a:p>
          </p:txBody>
        </p:sp>
        <p:cxnSp>
          <p:nvCxnSpPr>
            <p:cNvPr id="11" name="Straight Arrow Connector 10">
              <a:extLst>
                <a:ext uri="{FF2B5EF4-FFF2-40B4-BE49-F238E27FC236}">
                  <a16:creationId xmlns:a16="http://schemas.microsoft.com/office/drawing/2014/main" id="{3EE2A5FB-7810-49C9-B67D-8AEB6899E58F}"/>
                </a:ext>
              </a:extLst>
            </p:cNvPr>
            <p:cNvCxnSpPr>
              <a:cxnSpLocks/>
            </p:cNvCxnSpPr>
            <p:nvPr/>
          </p:nvCxnSpPr>
          <p:spPr>
            <a:xfrm>
              <a:off x="6842684" y="4355203"/>
              <a:ext cx="1462761" cy="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79701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3D89FD0-004B-42F3-A163-E834360688C4}"/>
              </a:ext>
            </a:extLst>
          </p:cNvPr>
          <p:cNvSpPr>
            <a:spLocks noGrp="1"/>
          </p:cNvSpPr>
          <p:nvPr>
            <p:ph type="sldNum" sz="quarter" idx="12"/>
          </p:nvPr>
        </p:nvSpPr>
        <p:spPr/>
        <p:txBody>
          <a:bodyPr/>
          <a:lstStyle/>
          <a:p>
            <a:fld id="{AFEDF2DE-8069-4AD7-A0D4-A67A33A6BC46}" type="slidenum">
              <a:rPr lang="en-US" smtClean="0"/>
              <a:t>8</a:t>
            </a:fld>
            <a:endParaRPr lang="en-US"/>
          </a:p>
        </p:txBody>
      </p:sp>
      <p:sp>
        <p:nvSpPr>
          <p:cNvPr id="3" name="TextBox 2">
            <a:extLst>
              <a:ext uri="{FF2B5EF4-FFF2-40B4-BE49-F238E27FC236}">
                <a16:creationId xmlns:a16="http://schemas.microsoft.com/office/drawing/2014/main" id="{713460C6-C428-4C3D-8F5E-9643AEA14E44}"/>
              </a:ext>
            </a:extLst>
          </p:cNvPr>
          <p:cNvSpPr txBox="1"/>
          <p:nvPr/>
        </p:nvSpPr>
        <p:spPr>
          <a:xfrm>
            <a:off x="3479409" y="225083"/>
            <a:ext cx="5233182" cy="584775"/>
          </a:xfrm>
          <a:prstGeom prst="rect">
            <a:avLst/>
          </a:prstGeom>
          <a:noFill/>
        </p:spPr>
        <p:txBody>
          <a:bodyPr wrap="square" rtlCol="0">
            <a:spAutoFit/>
          </a:bodyPr>
          <a:lstStyle/>
          <a:p>
            <a:pPr algn="ctr"/>
            <a:r>
              <a:rPr lang="en-US" sz="3200" dirty="0"/>
              <a:t>Delta-V Losses</a:t>
            </a:r>
          </a:p>
        </p:txBody>
      </p:sp>
      <p:sp>
        <p:nvSpPr>
          <p:cNvPr id="4" name="TextBox 3">
            <a:extLst>
              <a:ext uri="{FF2B5EF4-FFF2-40B4-BE49-F238E27FC236}">
                <a16:creationId xmlns:a16="http://schemas.microsoft.com/office/drawing/2014/main" id="{7A6C1889-2073-4BB5-9730-47CFBFFA2D47}"/>
              </a:ext>
            </a:extLst>
          </p:cNvPr>
          <p:cNvSpPr txBox="1"/>
          <p:nvPr/>
        </p:nvSpPr>
        <p:spPr>
          <a:xfrm>
            <a:off x="647114" y="856357"/>
            <a:ext cx="10910667" cy="5632311"/>
          </a:xfrm>
          <a:prstGeom prst="rect">
            <a:avLst/>
          </a:prstGeom>
          <a:noFill/>
        </p:spPr>
        <p:txBody>
          <a:bodyPr wrap="square" rtlCol="0">
            <a:spAutoFit/>
          </a:bodyPr>
          <a:lstStyle/>
          <a:p>
            <a:r>
              <a:rPr lang="en-US" sz="2400" dirty="0"/>
              <a:t>The rocket equations do not account for two critical factors – offsetting the weight of the rocket (gravity effect) and drag.  Drag is obviously the affect of the air resistance acting on the rocket.  The gravity effect involves the “weight” of the rocket.  A portion of the thrust simply goes to supporting the weight of the rocket, and that portion of thrust does not provide any effective Delta-V.  For example, a rocket motor producing 10,000 lbs. of thrust on a 10,000 lb. rocket will result in an acceleration of zero .  This means that 10,000 lbs. of thrust is not contributing to the Delta-V of the rocket.</a:t>
            </a:r>
          </a:p>
          <a:p>
            <a:endParaRPr lang="en-US" sz="2400" dirty="0"/>
          </a:p>
          <a:p>
            <a:r>
              <a:rPr lang="en-US" sz="2400" dirty="0"/>
              <a:t>As such, we must account for these factors in the target Delta-V we are going to design to.  These factors are known as “velocity losses”.  Decades of rocket design have shown that typical losses are as follows: </a:t>
            </a:r>
          </a:p>
          <a:p>
            <a:endParaRPr lang="en-US" sz="1200" dirty="0"/>
          </a:p>
          <a:p>
            <a:r>
              <a:rPr lang="en-US" sz="2400" dirty="0"/>
              <a:t>		          </a:t>
            </a:r>
            <a:r>
              <a:rPr lang="en-US" sz="2400" b="1" dirty="0"/>
              <a:t>Gravity losses   =   6,000 to 8,000 ft/sec.</a:t>
            </a:r>
          </a:p>
          <a:p>
            <a:r>
              <a:rPr lang="en-US" sz="2400" b="1" dirty="0"/>
              <a:t>		               Drag losses   =   1,500 to 2,000 ft/sec.</a:t>
            </a:r>
          </a:p>
          <a:p>
            <a:endParaRPr lang="en-US" sz="2400" dirty="0"/>
          </a:p>
        </p:txBody>
      </p:sp>
    </p:spTree>
    <p:extLst>
      <p:ext uri="{BB962C8B-B14F-4D97-AF65-F5344CB8AC3E}">
        <p14:creationId xmlns:p14="http://schemas.microsoft.com/office/powerpoint/2010/main" val="1311655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9FC541D-6C9B-4E64-9AE0-92472ADB1563}"/>
              </a:ext>
            </a:extLst>
          </p:cNvPr>
          <p:cNvSpPr>
            <a:spLocks noGrp="1"/>
          </p:cNvSpPr>
          <p:nvPr>
            <p:ph type="sldNum" sz="quarter" idx="12"/>
          </p:nvPr>
        </p:nvSpPr>
        <p:spPr>
          <a:xfrm>
            <a:off x="9159240" y="5951781"/>
            <a:ext cx="2743200" cy="365125"/>
          </a:xfrm>
        </p:spPr>
        <p:txBody>
          <a:bodyPr/>
          <a:lstStyle/>
          <a:p>
            <a:fld id="{AFEDF2DE-8069-4AD7-A0D4-A67A33A6BC46}" type="slidenum">
              <a:rPr lang="en-US" smtClean="0"/>
              <a:t>9</a:t>
            </a:fld>
            <a:endParaRPr lang="en-US"/>
          </a:p>
        </p:txBody>
      </p:sp>
      <p:sp>
        <p:nvSpPr>
          <p:cNvPr id="20" name="Freeform: Shape 19">
            <a:extLst>
              <a:ext uri="{FF2B5EF4-FFF2-40B4-BE49-F238E27FC236}">
                <a16:creationId xmlns:a16="http://schemas.microsoft.com/office/drawing/2014/main" id="{ADD3144E-54B8-451A-A6BC-4EFB0032F1BF}"/>
              </a:ext>
            </a:extLst>
          </p:cNvPr>
          <p:cNvSpPr/>
          <p:nvPr/>
        </p:nvSpPr>
        <p:spPr>
          <a:xfrm>
            <a:off x="1164213" y="1181688"/>
            <a:ext cx="3815751" cy="3446584"/>
          </a:xfrm>
          <a:custGeom>
            <a:avLst/>
            <a:gdLst>
              <a:gd name="connsiteX0" fmla="*/ 17475 w 3815751"/>
              <a:gd name="connsiteY0" fmla="*/ 3446584 h 3446584"/>
              <a:gd name="connsiteX1" fmla="*/ 3407 w 3815751"/>
              <a:gd name="connsiteY1" fmla="*/ 2715064 h 3446584"/>
              <a:gd name="connsiteX2" fmla="*/ 73745 w 3815751"/>
              <a:gd name="connsiteY2" fmla="*/ 1997612 h 3446584"/>
              <a:gd name="connsiteX3" fmla="*/ 270693 w 3815751"/>
              <a:gd name="connsiteY3" fmla="*/ 1350498 h 3446584"/>
              <a:gd name="connsiteX4" fmla="*/ 791198 w 3815751"/>
              <a:gd name="connsiteY4" fmla="*/ 745587 h 3446584"/>
              <a:gd name="connsiteX5" fmla="*/ 1564921 w 3815751"/>
              <a:gd name="connsiteY5" fmla="*/ 281353 h 3446584"/>
              <a:gd name="connsiteX6" fmla="*/ 2563727 w 3815751"/>
              <a:gd name="connsiteY6" fmla="*/ 70338 h 3446584"/>
              <a:gd name="connsiteX7" fmla="*/ 3815751 w 3815751"/>
              <a:gd name="connsiteY7" fmla="*/ 0 h 3446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15751" h="3446584">
                <a:moveTo>
                  <a:pt x="17475" y="3446584"/>
                </a:moveTo>
                <a:cubicBezTo>
                  <a:pt x="5752" y="3201571"/>
                  <a:pt x="-5971" y="2956559"/>
                  <a:pt x="3407" y="2715064"/>
                </a:cubicBezTo>
                <a:cubicBezTo>
                  <a:pt x="12785" y="2473569"/>
                  <a:pt x="29197" y="2225040"/>
                  <a:pt x="73745" y="1997612"/>
                </a:cubicBezTo>
                <a:cubicBezTo>
                  <a:pt x="118293" y="1770184"/>
                  <a:pt x="151118" y="1559169"/>
                  <a:pt x="270693" y="1350498"/>
                </a:cubicBezTo>
                <a:cubicBezTo>
                  <a:pt x="390269" y="1141827"/>
                  <a:pt x="575493" y="923778"/>
                  <a:pt x="791198" y="745587"/>
                </a:cubicBezTo>
                <a:cubicBezTo>
                  <a:pt x="1006903" y="567396"/>
                  <a:pt x="1269500" y="393894"/>
                  <a:pt x="1564921" y="281353"/>
                </a:cubicBezTo>
                <a:cubicBezTo>
                  <a:pt x="1860342" y="168812"/>
                  <a:pt x="2188589" y="117230"/>
                  <a:pt x="2563727" y="70338"/>
                </a:cubicBezTo>
                <a:cubicBezTo>
                  <a:pt x="2938865" y="23446"/>
                  <a:pt x="3377308" y="11723"/>
                  <a:pt x="3815751" y="0"/>
                </a:cubicBezTo>
              </a:path>
            </a:pathLst>
          </a:custGeom>
          <a:no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4" name="Group 63">
            <a:extLst>
              <a:ext uri="{FF2B5EF4-FFF2-40B4-BE49-F238E27FC236}">
                <a16:creationId xmlns:a16="http://schemas.microsoft.com/office/drawing/2014/main" id="{E945F7FB-9C41-4B4F-9899-F65DC87379CD}"/>
              </a:ext>
            </a:extLst>
          </p:cNvPr>
          <p:cNvGrpSpPr/>
          <p:nvPr/>
        </p:nvGrpSpPr>
        <p:grpSpPr>
          <a:xfrm>
            <a:off x="1063822" y="4555430"/>
            <a:ext cx="4118288" cy="1702990"/>
            <a:chOff x="1063822" y="4442887"/>
            <a:chExt cx="4118288" cy="1702990"/>
          </a:xfrm>
        </p:grpSpPr>
        <p:grpSp>
          <p:nvGrpSpPr>
            <p:cNvPr id="19" name="Group 18">
              <a:extLst>
                <a:ext uri="{FF2B5EF4-FFF2-40B4-BE49-F238E27FC236}">
                  <a16:creationId xmlns:a16="http://schemas.microsoft.com/office/drawing/2014/main" id="{4629B89A-A204-4E54-8FA9-6D3A98B552B2}"/>
                </a:ext>
              </a:extLst>
            </p:cNvPr>
            <p:cNvGrpSpPr/>
            <p:nvPr/>
          </p:nvGrpSpPr>
          <p:grpSpPr>
            <a:xfrm>
              <a:off x="1063822" y="4442887"/>
              <a:ext cx="241812" cy="1702990"/>
              <a:chOff x="7903382" y="2075785"/>
              <a:chExt cx="691289" cy="4719710"/>
            </a:xfrm>
          </p:grpSpPr>
          <p:grpSp>
            <p:nvGrpSpPr>
              <p:cNvPr id="4" name="Group 3">
                <a:extLst>
                  <a:ext uri="{FF2B5EF4-FFF2-40B4-BE49-F238E27FC236}">
                    <a16:creationId xmlns:a16="http://schemas.microsoft.com/office/drawing/2014/main" id="{CAC0534F-0525-484E-8611-82109B8BA907}"/>
                  </a:ext>
                </a:extLst>
              </p:cNvPr>
              <p:cNvGrpSpPr/>
              <p:nvPr/>
            </p:nvGrpSpPr>
            <p:grpSpPr>
              <a:xfrm>
                <a:off x="7903382" y="2842479"/>
                <a:ext cx="689318" cy="1772530"/>
                <a:chOff x="1871001" y="1631853"/>
                <a:chExt cx="689318" cy="1772530"/>
              </a:xfrm>
            </p:grpSpPr>
            <p:sp>
              <p:nvSpPr>
                <p:cNvPr id="14" name="Trapezoid 13">
                  <a:extLst>
                    <a:ext uri="{FF2B5EF4-FFF2-40B4-BE49-F238E27FC236}">
                      <a16:creationId xmlns:a16="http://schemas.microsoft.com/office/drawing/2014/main" id="{6775C0B9-A15B-467C-B4BF-9050BD61915F}"/>
                    </a:ext>
                  </a:extLst>
                </p:cNvPr>
                <p:cNvSpPr/>
                <p:nvPr/>
              </p:nvSpPr>
              <p:spPr>
                <a:xfrm>
                  <a:off x="2103118" y="3094894"/>
                  <a:ext cx="253218" cy="309489"/>
                </a:xfrm>
                <a:prstGeom prst="trapezoid">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F83079FA-7567-45E2-9051-9B16040C159E}"/>
                    </a:ext>
                  </a:extLst>
                </p:cNvPr>
                <p:cNvSpPr/>
                <p:nvPr/>
              </p:nvSpPr>
              <p:spPr>
                <a:xfrm>
                  <a:off x="1871002" y="1631853"/>
                  <a:ext cx="689317" cy="1491175"/>
                </a:xfrm>
                <a:prstGeom prst="roundRect">
                  <a:avLst>
                    <a:gd name="adj" fmla="val 37075"/>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4B42C88-CA8E-4564-B0EA-C32189FCDA2F}"/>
                    </a:ext>
                  </a:extLst>
                </p:cNvPr>
                <p:cNvSpPr/>
                <p:nvPr/>
              </p:nvSpPr>
              <p:spPr>
                <a:xfrm>
                  <a:off x="1871002" y="1716261"/>
                  <a:ext cx="689317" cy="436098"/>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2D64D87-A49E-4FCB-8176-AE2F41618104}"/>
                    </a:ext>
                  </a:extLst>
                </p:cNvPr>
                <p:cNvSpPr/>
                <p:nvPr/>
              </p:nvSpPr>
              <p:spPr>
                <a:xfrm>
                  <a:off x="1871001" y="2574388"/>
                  <a:ext cx="689317" cy="436098"/>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4">
                <a:extLst>
                  <a:ext uri="{FF2B5EF4-FFF2-40B4-BE49-F238E27FC236}">
                    <a16:creationId xmlns:a16="http://schemas.microsoft.com/office/drawing/2014/main" id="{7E8D680E-D224-46D8-B4FF-D17B7F258B79}"/>
                  </a:ext>
                </a:extLst>
              </p:cNvPr>
              <p:cNvGrpSpPr/>
              <p:nvPr/>
            </p:nvGrpSpPr>
            <p:grpSpPr>
              <a:xfrm>
                <a:off x="7905353" y="4094497"/>
                <a:ext cx="689318" cy="2700998"/>
                <a:chOff x="1871001" y="1631853"/>
                <a:chExt cx="689318" cy="1636182"/>
              </a:xfrm>
            </p:grpSpPr>
            <p:sp>
              <p:nvSpPr>
                <p:cNvPr id="10" name="Trapezoid 9">
                  <a:extLst>
                    <a:ext uri="{FF2B5EF4-FFF2-40B4-BE49-F238E27FC236}">
                      <a16:creationId xmlns:a16="http://schemas.microsoft.com/office/drawing/2014/main" id="{37D7218A-4423-45FA-AE99-5A65818C2285}"/>
                    </a:ext>
                  </a:extLst>
                </p:cNvPr>
                <p:cNvSpPr/>
                <p:nvPr/>
              </p:nvSpPr>
              <p:spPr>
                <a:xfrm>
                  <a:off x="2053888" y="3094893"/>
                  <a:ext cx="330584" cy="173142"/>
                </a:xfrm>
                <a:prstGeom prst="trapezoid">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Rounded Corners 10">
                  <a:extLst>
                    <a:ext uri="{FF2B5EF4-FFF2-40B4-BE49-F238E27FC236}">
                      <a16:creationId xmlns:a16="http://schemas.microsoft.com/office/drawing/2014/main" id="{7072B6C0-A2F1-473F-A4B2-DFCFA7E7B148}"/>
                    </a:ext>
                  </a:extLst>
                </p:cNvPr>
                <p:cNvSpPr/>
                <p:nvPr/>
              </p:nvSpPr>
              <p:spPr>
                <a:xfrm>
                  <a:off x="1871002" y="1631853"/>
                  <a:ext cx="689317" cy="1491175"/>
                </a:xfrm>
                <a:prstGeom prst="roundRect">
                  <a:avLst>
                    <a:gd name="adj" fmla="val 37075"/>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0B7B495-2904-4D4E-A29F-06003A1DAFEF}"/>
                    </a:ext>
                  </a:extLst>
                </p:cNvPr>
                <p:cNvSpPr/>
                <p:nvPr/>
              </p:nvSpPr>
              <p:spPr>
                <a:xfrm>
                  <a:off x="1871002" y="1716261"/>
                  <a:ext cx="689317" cy="436098"/>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8DE61BC-DD9A-4A65-BD5C-E9BAE6E3072B}"/>
                    </a:ext>
                  </a:extLst>
                </p:cNvPr>
                <p:cNvSpPr/>
                <p:nvPr/>
              </p:nvSpPr>
              <p:spPr>
                <a:xfrm>
                  <a:off x="1871001" y="2574388"/>
                  <a:ext cx="689317" cy="436098"/>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0A45AACB-0A04-40B1-B142-DCFA56A01C47}"/>
                  </a:ext>
                </a:extLst>
              </p:cNvPr>
              <p:cNvGrpSpPr/>
              <p:nvPr/>
            </p:nvGrpSpPr>
            <p:grpSpPr>
              <a:xfrm>
                <a:off x="7903382" y="2075785"/>
                <a:ext cx="689318" cy="844067"/>
                <a:chOff x="7903382" y="1161386"/>
                <a:chExt cx="689318" cy="844067"/>
              </a:xfrm>
            </p:grpSpPr>
            <p:grpSp>
              <p:nvGrpSpPr>
                <p:cNvPr id="6" name="Group 5">
                  <a:extLst>
                    <a:ext uri="{FF2B5EF4-FFF2-40B4-BE49-F238E27FC236}">
                      <a16:creationId xmlns:a16="http://schemas.microsoft.com/office/drawing/2014/main" id="{1E9A3C7C-5F73-4EC7-9824-77B02ECDB71A}"/>
                    </a:ext>
                  </a:extLst>
                </p:cNvPr>
                <p:cNvGrpSpPr/>
                <p:nvPr/>
              </p:nvGrpSpPr>
              <p:grpSpPr>
                <a:xfrm>
                  <a:off x="7903382" y="1534192"/>
                  <a:ext cx="689317" cy="471261"/>
                  <a:chOff x="4063217" y="2321175"/>
                  <a:chExt cx="689317" cy="471261"/>
                </a:xfrm>
              </p:grpSpPr>
              <p:sp>
                <p:nvSpPr>
                  <p:cNvPr id="8" name="Rectangle 7">
                    <a:extLst>
                      <a:ext uri="{FF2B5EF4-FFF2-40B4-BE49-F238E27FC236}">
                        <a16:creationId xmlns:a16="http://schemas.microsoft.com/office/drawing/2014/main" id="{F3C72771-D7F0-495E-B4F3-38103800E96F}"/>
                      </a:ext>
                    </a:extLst>
                  </p:cNvPr>
                  <p:cNvSpPr/>
                  <p:nvPr/>
                </p:nvSpPr>
                <p:spPr>
                  <a:xfrm>
                    <a:off x="4063217" y="2574387"/>
                    <a:ext cx="689317" cy="218049"/>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B2B00FD3-E532-46B3-93E2-09ADB3C5C59F}"/>
                      </a:ext>
                    </a:extLst>
                  </p:cNvPr>
                  <p:cNvSpPr/>
                  <p:nvPr/>
                </p:nvSpPr>
                <p:spPr>
                  <a:xfrm>
                    <a:off x="4234375" y="2321175"/>
                    <a:ext cx="337625" cy="2180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Flowchart: Delay 6">
                  <a:extLst>
                    <a:ext uri="{FF2B5EF4-FFF2-40B4-BE49-F238E27FC236}">
                      <a16:creationId xmlns:a16="http://schemas.microsoft.com/office/drawing/2014/main" id="{26A0CCE5-C479-449F-B479-CA468DF95758}"/>
                    </a:ext>
                  </a:extLst>
                </p:cNvPr>
                <p:cNvSpPr/>
                <p:nvPr/>
              </p:nvSpPr>
              <p:spPr>
                <a:xfrm rot="16200000">
                  <a:off x="7936019" y="1130723"/>
                  <a:ext cx="626017" cy="687344"/>
                </a:xfrm>
                <a:prstGeom prst="flowChartDelay">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27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cxnSp>
          <p:nvCxnSpPr>
            <p:cNvPr id="40" name="Straight Arrow Connector 39">
              <a:extLst>
                <a:ext uri="{FF2B5EF4-FFF2-40B4-BE49-F238E27FC236}">
                  <a16:creationId xmlns:a16="http://schemas.microsoft.com/office/drawing/2014/main" id="{07D1F081-CB0A-40E9-AC15-4EBCC7BCA933}"/>
                </a:ext>
              </a:extLst>
            </p:cNvPr>
            <p:cNvCxnSpPr>
              <a:cxnSpLocks/>
            </p:cNvCxnSpPr>
            <p:nvPr/>
          </p:nvCxnSpPr>
          <p:spPr>
            <a:xfrm>
              <a:off x="1726874" y="4827112"/>
              <a:ext cx="0" cy="1264961"/>
            </a:xfrm>
            <a:prstGeom prst="straightConnector1">
              <a:avLst/>
            </a:prstGeom>
            <a:ln w="1016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D037D36D-4178-4CFC-82AA-4549C5EC335C}"/>
                </a:ext>
              </a:extLst>
            </p:cNvPr>
            <p:cNvSpPr txBox="1"/>
            <p:nvPr/>
          </p:nvSpPr>
          <p:spPr>
            <a:xfrm>
              <a:off x="2183525" y="4787162"/>
              <a:ext cx="2998585" cy="1323439"/>
            </a:xfrm>
            <a:prstGeom prst="rect">
              <a:avLst/>
            </a:prstGeom>
            <a:noFill/>
          </p:spPr>
          <p:txBody>
            <a:bodyPr wrap="square" rtlCol="0">
              <a:spAutoFit/>
            </a:bodyPr>
            <a:lstStyle/>
            <a:p>
              <a:r>
                <a:rPr lang="en-US" sz="2000" dirty="0"/>
                <a:t>Large component of gravity “fighting” the thrust – thus high gravity losses</a:t>
              </a:r>
            </a:p>
          </p:txBody>
        </p:sp>
      </p:grpSp>
      <p:sp>
        <p:nvSpPr>
          <p:cNvPr id="46" name="TextBox 45">
            <a:extLst>
              <a:ext uri="{FF2B5EF4-FFF2-40B4-BE49-F238E27FC236}">
                <a16:creationId xmlns:a16="http://schemas.microsoft.com/office/drawing/2014/main" id="{153EF9D9-7009-4DA7-BCFB-06C67C126D3A}"/>
              </a:ext>
            </a:extLst>
          </p:cNvPr>
          <p:cNvSpPr txBox="1"/>
          <p:nvPr/>
        </p:nvSpPr>
        <p:spPr>
          <a:xfrm>
            <a:off x="3479409" y="225083"/>
            <a:ext cx="5233182" cy="584775"/>
          </a:xfrm>
          <a:prstGeom prst="rect">
            <a:avLst/>
          </a:prstGeom>
          <a:noFill/>
        </p:spPr>
        <p:txBody>
          <a:bodyPr wrap="square" rtlCol="0">
            <a:spAutoFit/>
          </a:bodyPr>
          <a:lstStyle/>
          <a:p>
            <a:pPr algn="ctr"/>
            <a:r>
              <a:rPr lang="en-US" sz="3200" dirty="0"/>
              <a:t>Gravity Losses</a:t>
            </a:r>
          </a:p>
        </p:txBody>
      </p:sp>
      <p:grpSp>
        <p:nvGrpSpPr>
          <p:cNvPr id="65" name="Group 64">
            <a:extLst>
              <a:ext uri="{FF2B5EF4-FFF2-40B4-BE49-F238E27FC236}">
                <a16:creationId xmlns:a16="http://schemas.microsoft.com/office/drawing/2014/main" id="{E62B9120-4300-4C87-8C8F-6DAC3AF95C91}"/>
              </a:ext>
            </a:extLst>
          </p:cNvPr>
          <p:cNvGrpSpPr/>
          <p:nvPr/>
        </p:nvGrpSpPr>
        <p:grpSpPr>
          <a:xfrm>
            <a:off x="1649811" y="1068280"/>
            <a:ext cx="4465134" cy="2032264"/>
            <a:chOff x="1649811" y="969592"/>
            <a:chExt cx="4465134" cy="2032264"/>
          </a:xfrm>
        </p:grpSpPr>
        <p:grpSp>
          <p:nvGrpSpPr>
            <p:cNvPr id="21" name="Group 20">
              <a:extLst>
                <a:ext uri="{FF2B5EF4-FFF2-40B4-BE49-F238E27FC236}">
                  <a16:creationId xmlns:a16="http://schemas.microsoft.com/office/drawing/2014/main" id="{5110D470-0450-498D-9722-E1B5DF183650}"/>
                </a:ext>
              </a:extLst>
            </p:cNvPr>
            <p:cNvGrpSpPr/>
            <p:nvPr/>
          </p:nvGrpSpPr>
          <p:grpSpPr>
            <a:xfrm rot="2375384">
              <a:off x="1649811" y="1265410"/>
              <a:ext cx="241812" cy="1702990"/>
              <a:chOff x="7903382" y="2075785"/>
              <a:chExt cx="691289" cy="4719710"/>
            </a:xfrm>
          </p:grpSpPr>
          <p:grpSp>
            <p:nvGrpSpPr>
              <p:cNvPr id="22" name="Group 21">
                <a:extLst>
                  <a:ext uri="{FF2B5EF4-FFF2-40B4-BE49-F238E27FC236}">
                    <a16:creationId xmlns:a16="http://schemas.microsoft.com/office/drawing/2014/main" id="{D2CFE9B6-3E6A-4203-B9D8-9F518C99ADE1}"/>
                  </a:ext>
                </a:extLst>
              </p:cNvPr>
              <p:cNvGrpSpPr/>
              <p:nvPr/>
            </p:nvGrpSpPr>
            <p:grpSpPr>
              <a:xfrm>
                <a:off x="7903382" y="2842479"/>
                <a:ext cx="689318" cy="1772530"/>
                <a:chOff x="1871001" y="1631853"/>
                <a:chExt cx="689318" cy="1772530"/>
              </a:xfrm>
            </p:grpSpPr>
            <p:sp>
              <p:nvSpPr>
                <p:cNvPr id="33" name="Trapezoid 32">
                  <a:extLst>
                    <a:ext uri="{FF2B5EF4-FFF2-40B4-BE49-F238E27FC236}">
                      <a16:creationId xmlns:a16="http://schemas.microsoft.com/office/drawing/2014/main" id="{7B4D95D2-CA40-44B0-8EBB-E0F1C62C36DA}"/>
                    </a:ext>
                  </a:extLst>
                </p:cNvPr>
                <p:cNvSpPr/>
                <p:nvPr/>
              </p:nvSpPr>
              <p:spPr>
                <a:xfrm>
                  <a:off x="2103118" y="3094894"/>
                  <a:ext cx="253218" cy="309489"/>
                </a:xfrm>
                <a:prstGeom prst="trapezoid">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Rounded Corners 33">
                  <a:extLst>
                    <a:ext uri="{FF2B5EF4-FFF2-40B4-BE49-F238E27FC236}">
                      <a16:creationId xmlns:a16="http://schemas.microsoft.com/office/drawing/2014/main" id="{9CF91AA5-78EB-4451-88C1-CD6BFC14581B}"/>
                    </a:ext>
                  </a:extLst>
                </p:cNvPr>
                <p:cNvSpPr/>
                <p:nvPr/>
              </p:nvSpPr>
              <p:spPr>
                <a:xfrm>
                  <a:off x="1871002" y="1631853"/>
                  <a:ext cx="689317" cy="1491175"/>
                </a:xfrm>
                <a:prstGeom prst="roundRect">
                  <a:avLst>
                    <a:gd name="adj" fmla="val 37075"/>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0AD23287-2BB5-4F0C-815E-796153020FD2}"/>
                    </a:ext>
                  </a:extLst>
                </p:cNvPr>
                <p:cNvSpPr/>
                <p:nvPr/>
              </p:nvSpPr>
              <p:spPr>
                <a:xfrm>
                  <a:off x="1871002" y="1716261"/>
                  <a:ext cx="689317" cy="436098"/>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66770D29-BABD-47D7-856D-86B480169C3E}"/>
                    </a:ext>
                  </a:extLst>
                </p:cNvPr>
                <p:cNvSpPr/>
                <p:nvPr/>
              </p:nvSpPr>
              <p:spPr>
                <a:xfrm>
                  <a:off x="1871001" y="2574388"/>
                  <a:ext cx="689317" cy="436098"/>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a:extLst>
                  <a:ext uri="{FF2B5EF4-FFF2-40B4-BE49-F238E27FC236}">
                    <a16:creationId xmlns:a16="http://schemas.microsoft.com/office/drawing/2014/main" id="{3E130065-5DB5-4E59-A22C-32EA221B7FE6}"/>
                  </a:ext>
                </a:extLst>
              </p:cNvPr>
              <p:cNvGrpSpPr/>
              <p:nvPr/>
            </p:nvGrpSpPr>
            <p:grpSpPr>
              <a:xfrm>
                <a:off x="7905353" y="4094497"/>
                <a:ext cx="689318" cy="2700998"/>
                <a:chOff x="1871001" y="1631853"/>
                <a:chExt cx="689318" cy="1636182"/>
              </a:xfrm>
            </p:grpSpPr>
            <p:sp>
              <p:nvSpPr>
                <p:cNvPr id="29" name="Trapezoid 28">
                  <a:extLst>
                    <a:ext uri="{FF2B5EF4-FFF2-40B4-BE49-F238E27FC236}">
                      <a16:creationId xmlns:a16="http://schemas.microsoft.com/office/drawing/2014/main" id="{DE0232A1-2C67-4730-9E75-50C4256AF4E2}"/>
                    </a:ext>
                  </a:extLst>
                </p:cNvPr>
                <p:cNvSpPr/>
                <p:nvPr/>
              </p:nvSpPr>
              <p:spPr>
                <a:xfrm>
                  <a:off x="2053888" y="3094893"/>
                  <a:ext cx="330584" cy="173142"/>
                </a:xfrm>
                <a:prstGeom prst="trapezoid">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Rounded Corners 29">
                  <a:extLst>
                    <a:ext uri="{FF2B5EF4-FFF2-40B4-BE49-F238E27FC236}">
                      <a16:creationId xmlns:a16="http://schemas.microsoft.com/office/drawing/2014/main" id="{3CE8F272-7536-4DF4-8A11-4DDBD9EBBB9C}"/>
                    </a:ext>
                  </a:extLst>
                </p:cNvPr>
                <p:cNvSpPr/>
                <p:nvPr/>
              </p:nvSpPr>
              <p:spPr>
                <a:xfrm>
                  <a:off x="1871002" y="1631853"/>
                  <a:ext cx="689317" cy="1491175"/>
                </a:xfrm>
                <a:prstGeom prst="roundRect">
                  <a:avLst>
                    <a:gd name="adj" fmla="val 37075"/>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3ACF3FE4-6319-40BF-AB20-A4241C34F6DA}"/>
                    </a:ext>
                  </a:extLst>
                </p:cNvPr>
                <p:cNvSpPr/>
                <p:nvPr/>
              </p:nvSpPr>
              <p:spPr>
                <a:xfrm>
                  <a:off x="1871002" y="1716261"/>
                  <a:ext cx="689317" cy="436098"/>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A5820CF2-A7D2-4968-9CEB-404A630A3345}"/>
                    </a:ext>
                  </a:extLst>
                </p:cNvPr>
                <p:cNvSpPr/>
                <p:nvPr/>
              </p:nvSpPr>
              <p:spPr>
                <a:xfrm>
                  <a:off x="1871001" y="2574388"/>
                  <a:ext cx="689317" cy="436098"/>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A2EB450C-5EEA-4236-8E6E-2C6ED6479422}"/>
                  </a:ext>
                </a:extLst>
              </p:cNvPr>
              <p:cNvGrpSpPr/>
              <p:nvPr/>
            </p:nvGrpSpPr>
            <p:grpSpPr>
              <a:xfrm>
                <a:off x="7903382" y="2075785"/>
                <a:ext cx="689318" cy="844067"/>
                <a:chOff x="7903382" y="1161386"/>
                <a:chExt cx="689318" cy="844067"/>
              </a:xfrm>
            </p:grpSpPr>
            <p:grpSp>
              <p:nvGrpSpPr>
                <p:cNvPr id="25" name="Group 24">
                  <a:extLst>
                    <a:ext uri="{FF2B5EF4-FFF2-40B4-BE49-F238E27FC236}">
                      <a16:creationId xmlns:a16="http://schemas.microsoft.com/office/drawing/2014/main" id="{56E31374-AF8F-4B7A-BA08-951829056081}"/>
                    </a:ext>
                  </a:extLst>
                </p:cNvPr>
                <p:cNvGrpSpPr/>
                <p:nvPr/>
              </p:nvGrpSpPr>
              <p:grpSpPr>
                <a:xfrm>
                  <a:off x="7903382" y="1534192"/>
                  <a:ext cx="689317" cy="471261"/>
                  <a:chOff x="4063217" y="2321175"/>
                  <a:chExt cx="689317" cy="471261"/>
                </a:xfrm>
              </p:grpSpPr>
              <p:sp>
                <p:nvSpPr>
                  <p:cNvPr id="27" name="Rectangle 26">
                    <a:extLst>
                      <a:ext uri="{FF2B5EF4-FFF2-40B4-BE49-F238E27FC236}">
                        <a16:creationId xmlns:a16="http://schemas.microsoft.com/office/drawing/2014/main" id="{38762783-6FE9-4FB8-A68B-088885CD3CBE}"/>
                      </a:ext>
                    </a:extLst>
                  </p:cNvPr>
                  <p:cNvSpPr/>
                  <p:nvPr/>
                </p:nvSpPr>
                <p:spPr>
                  <a:xfrm>
                    <a:off x="4063217" y="2574387"/>
                    <a:ext cx="689317" cy="218049"/>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Rounded Corners 27">
                    <a:extLst>
                      <a:ext uri="{FF2B5EF4-FFF2-40B4-BE49-F238E27FC236}">
                        <a16:creationId xmlns:a16="http://schemas.microsoft.com/office/drawing/2014/main" id="{E5BB521A-81A6-465E-A7F3-B640D026E831}"/>
                      </a:ext>
                    </a:extLst>
                  </p:cNvPr>
                  <p:cNvSpPr/>
                  <p:nvPr/>
                </p:nvSpPr>
                <p:spPr>
                  <a:xfrm>
                    <a:off x="4234375" y="2321175"/>
                    <a:ext cx="337625" cy="2180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Flowchart: Delay 25">
                  <a:extLst>
                    <a:ext uri="{FF2B5EF4-FFF2-40B4-BE49-F238E27FC236}">
                      <a16:creationId xmlns:a16="http://schemas.microsoft.com/office/drawing/2014/main" id="{AC33F421-2D9F-445D-89BA-1EC56DC69DA1}"/>
                    </a:ext>
                  </a:extLst>
                </p:cNvPr>
                <p:cNvSpPr/>
                <p:nvPr/>
              </p:nvSpPr>
              <p:spPr>
                <a:xfrm rot="16200000">
                  <a:off x="7936019" y="1130723"/>
                  <a:ext cx="626017" cy="687344"/>
                </a:xfrm>
                <a:prstGeom prst="flowChartDelay">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27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cxnSp>
          <p:nvCxnSpPr>
            <p:cNvPr id="38" name="Straight Arrow Connector 37">
              <a:extLst>
                <a:ext uri="{FF2B5EF4-FFF2-40B4-BE49-F238E27FC236}">
                  <a16:creationId xmlns:a16="http://schemas.microsoft.com/office/drawing/2014/main" id="{6726CF28-72A0-4D79-9E9D-4AE9D068804B}"/>
                </a:ext>
              </a:extLst>
            </p:cNvPr>
            <p:cNvCxnSpPr>
              <a:cxnSpLocks/>
            </p:cNvCxnSpPr>
            <p:nvPr/>
          </p:nvCxnSpPr>
          <p:spPr>
            <a:xfrm>
              <a:off x="1947920" y="2233595"/>
              <a:ext cx="0" cy="768261"/>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02B2C258-89F6-4787-86F5-43FBE20F2C7D}"/>
                </a:ext>
              </a:extLst>
            </p:cNvPr>
            <p:cNvSpPr txBox="1"/>
            <p:nvPr/>
          </p:nvSpPr>
          <p:spPr>
            <a:xfrm>
              <a:off x="2815825" y="1678417"/>
              <a:ext cx="2998585" cy="1323439"/>
            </a:xfrm>
            <a:prstGeom prst="rect">
              <a:avLst/>
            </a:prstGeom>
            <a:noFill/>
          </p:spPr>
          <p:txBody>
            <a:bodyPr wrap="square" rtlCol="0">
              <a:spAutoFit/>
            </a:bodyPr>
            <a:lstStyle/>
            <a:p>
              <a:r>
                <a:rPr lang="en-US" sz="2000" dirty="0"/>
                <a:t>Smaller component of gravity “fighting” the thrust – thus low gravity losses</a:t>
              </a:r>
            </a:p>
          </p:txBody>
        </p:sp>
        <p:grpSp>
          <p:nvGrpSpPr>
            <p:cNvPr id="47" name="Group 46">
              <a:extLst>
                <a:ext uri="{FF2B5EF4-FFF2-40B4-BE49-F238E27FC236}">
                  <a16:creationId xmlns:a16="http://schemas.microsoft.com/office/drawing/2014/main" id="{D81125C1-6352-4F9A-A419-C773CBAF0E7A}"/>
                </a:ext>
              </a:extLst>
            </p:cNvPr>
            <p:cNvGrpSpPr/>
            <p:nvPr/>
          </p:nvGrpSpPr>
          <p:grpSpPr>
            <a:xfrm rot="5211112">
              <a:off x="5142544" y="239003"/>
              <a:ext cx="241812" cy="1702990"/>
              <a:chOff x="7903382" y="2075785"/>
              <a:chExt cx="691289" cy="4719709"/>
            </a:xfrm>
          </p:grpSpPr>
          <p:grpSp>
            <p:nvGrpSpPr>
              <p:cNvPr id="48" name="Group 47">
                <a:extLst>
                  <a:ext uri="{FF2B5EF4-FFF2-40B4-BE49-F238E27FC236}">
                    <a16:creationId xmlns:a16="http://schemas.microsoft.com/office/drawing/2014/main" id="{BE5660D5-2196-40C3-A9E8-05B627E0602F}"/>
                  </a:ext>
                </a:extLst>
              </p:cNvPr>
              <p:cNvGrpSpPr/>
              <p:nvPr/>
            </p:nvGrpSpPr>
            <p:grpSpPr>
              <a:xfrm>
                <a:off x="7903382" y="2842479"/>
                <a:ext cx="689318" cy="1772530"/>
                <a:chOff x="1871001" y="1631853"/>
                <a:chExt cx="689318" cy="1772530"/>
              </a:xfrm>
            </p:grpSpPr>
            <p:sp>
              <p:nvSpPr>
                <p:cNvPr id="59" name="Trapezoid 58">
                  <a:extLst>
                    <a:ext uri="{FF2B5EF4-FFF2-40B4-BE49-F238E27FC236}">
                      <a16:creationId xmlns:a16="http://schemas.microsoft.com/office/drawing/2014/main" id="{AA4FB2EE-A1B9-47FB-9ABD-0333A845569B}"/>
                    </a:ext>
                  </a:extLst>
                </p:cNvPr>
                <p:cNvSpPr/>
                <p:nvPr/>
              </p:nvSpPr>
              <p:spPr>
                <a:xfrm>
                  <a:off x="2103118" y="3094894"/>
                  <a:ext cx="253218" cy="309489"/>
                </a:xfrm>
                <a:prstGeom prst="trapezoid">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Rounded Corners 59">
                  <a:extLst>
                    <a:ext uri="{FF2B5EF4-FFF2-40B4-BE49-F238E27FC236}">
                      <a16:creationId xmlns:a16="http://schemas.microsoft.com/office/drawing/2014/main" id="{CD2951F4-A561-4480-AE04-E40E06E9EBBA}"/>
                    </a:ext>
                  </a:extLst>
                </p:cNvPr>
                <p:cNvSpPr/>
                <p:nvPr/>
              </p:nvSpPr>
              <p:spPr>
                <a:xfrm>
                  <a:off x="1871002" y="1631853"/>
                  <a:ext cx="689317" cy="1491175"/>
                </a:xfrm>
                <a:prstGeom prst="roundRect">
                  <a:avLst>
                    <a:gd name="adj" fmla="val 37075"/>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2E7CD7B-296A-4454-B1F5-576D676EFA9F}"/>
                    </a:ext>
                  </a:extLst>
                </p:cNvPr>
                <p:cNvSpPr/>
                <p:nvPr/>
              </p:nvSpPr>
              <p:spPr>
                <a:xfrm>
                  <a:off x="1871002" y="1716261"/>
                  <a:ext cx="689317" cy="436098"/>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6AE251C8-EFEA-423F-8BD8-BC3BA2CFA22E}"/>
                    </a:ext>
                  </a:extLst>
                </p:cNvPr>
                <p:cNvSpPr/>
                <p:nvPr/>
              </p:nvSpPr>
              <p:spPr>
                <a:xfrm>
                  <a:off x="1871001" y="2574388"/>
                  <a:ext cx="689317" cy="436098"/>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9" name="Group 48">
                <a:extLst>
                  <a:ext uri="{FF2B5EF4-FFF2-40B4-BE49-F238E27FC236}">
                    <a16:creationId xmlns:a16="http://schemas.microsoft.com/office/drawing/2014/main" id="{A9C6EC27-DBA3-4EC7-BAE6-C853AACF79CD}"/>
                  </a:ext>
                </a:extLst>
              </p:cNvPr>
              <p:cNvGrpSpPr/>
              <p:nvPr/>
            </p:nvGrpSpPr>
            <p:grpSpPr>
              <a:xfrm>
                <a:off x="7905344" y="4094493"/>
                <a:ext cx="689327" cy="2701001"/>
                <a:chOff x="1870992" y="1631851"/>
                <a:chExt cx="689327" cy="1636184"/>
              </a:xfrm>
            </p:grpSpPr>
            <p:sp>
              <p:nvSpPr>
                <p:cNvPr id="55" name="Trapezoid 54">
                  <a:extLst>
                    <a:ext uri="{FF2B5EF4-FFF2-40B4-BE49-F238E27FC236}">
                      <a16:creationId xmlns:a16="http://schemas.microsoft.com/office/drawing/2014/main" id="{371D3089-DCBA-46B7-A901-CB5143CF9AC6}"/>
                    </a:ext>
                  </a:extLst>
                </p:cNvPr>
                <p:cNvSpPr/>
                <p:nvPr/>
              </p:nvSpPr>
              <p:spPr>
                <a:xfrm>
                  <a:off x="2053888" y="3094893"/>
                  <a:ext cx="330584" cy="173142"/>
                </a:xfrm>
                <a:prstGeom prst="trapezoid">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Rounded Corners 55">
                  <a:extLst>
                    <a:ext uri="{FF2B5EF4-FFF2-40B4-BE49-F238E27FC236}">
                      <a16:creationId xmlns:a16="http://schemas.microsoft.com/office/drawing/2014/main" id="{E2E087C8-4834-4AD4-B824-709A7E94E9CF}"/>
                    </a:ext>
                  </a:extLst>
                </p:cNvPr>
                <p:cNvSpPr/>
                <p:nvPr/>
              </p:nvSpPr>
              <p:spPr>
                <a:xfrm>
                  <a:off x="1870992" y="1631851"/>
                  <a:ext cx="689315" cy="1491175"/>
                </a:xfrm>
                <a:prstGeom prst="roundRect">
                  <a:avLst>
                    <a:gd name="adj" fmla="val 37075"/>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4AC391D4-B61D-4F11-99B0-CE8EA0F3C070}"/>
                    </a:ext>
                  </a:extLst>
                </p:cNvPr>
                <p:cNvSpPr/>
                <p:nvPr/>
              </p:nvSpPr>
              <p:spPr>
                <a:xfrm>
                  <a:off x="1871002" y="1716261"/>
                  <a:ext cx="689317" cy="436098"/>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A4AE3CB8-B5C0-4E31-B45A-4BD03727BD5D}"/>
                    </a:ext>
                  </a:extLst>
                </p:cNvPr>
                <p:cNvSpPr/>
                <p:nvPr/>
              </p:nvSpPr>
              <p:spPr>
                <a:xfrm>
                  <a:off x="1871001" y="2574388"/>
                  <a:ext cx="689317" cy="436098"/>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0" name="Group 49">
                <a:extLst>
                  <a:ext uri="{FF2B5EF4-FFF2-40B4-BE49-F238E27FC236}">
                    <a16:creationId xmlns:a16="http://schemas.microsoft.com/office/drawing/2014/main" id="{B7E20889-3360-4D0F-BCDB-8E8B5A15EC29}"/>
                  </a:ext>
                </a:extLst>
              </p:cNvPr>
              <p:cNvGrpSpPr/>
              <p:nvPr/>
            </p:nvGrpSpPr>
            <p:grpSpPr>
              <a:xfrm>
                <a:off x="7903382" y="2075785"/>
                <a:ext cx="689318" cy="844067"/>
                <a:chOff x="7903382" y="1161386"/>
                <a:chExt cx="689318" cy="844067"/>
              </a:xfrm>
            </p:grpSpPr>
            <p:grpSp>
              <p:nvGrpSpPr>
                <p:cNvPr id="51" name="Group 50">
                  <a:extLst>
                    <a:ext uri="{FF2B5EF4-FFF2-40B4-BE49-F238E27FC236}">
                      <a16:creationId xmlns:a16="http://schemas.microsoft.com/office/drawing/2014/main" id="{E114446C-848E-4FB4-918E-4E93029529FA}"/>
                    </a:ext>
                  </a:extLst>
                </p:cNvPr>
                <p:cNvGrpSpPr/>
                <p:nvPr/>
              </p:nvGrpSpPr>
              <p:grpSpPr>
                <a:xfrm>
                  <a:off x="7903382" y="1534192"/>
                  <a:ext cx="689317" cy="471261"/>
                  <a:chOff x="4063217" y="2321175"/>
                  <a:chExt cx="689317" cy="471261"/>
                </a:xfrm>
              </p:grpSpPr>
              <p:sp>
                <p:nvSpPr>
                  <p:cNvPr id="53" name="Rectangle 52">
                    <a:extLst>
                      <a:ext uri="{FF2B5EF4-FFF2-40B4-BE49-F238E27FC236}">
                        <a16:creationId xmlns:a16="http://schemas.microsoft.com/office/drawing/2014/main" id="{0F457F01-1523-4A0A-BEF0-43A2FD9FC37E}"/>
                      </a:ext>
                    </a:extLst>
                  </p:cNvPr>
                  <p:cNvSpPr/>
                  <p:nvPr/>
                </p:nvSpPr>
                <p:spPr>
                  <a:xfrm>
                    <a:off x="4063217" y="2574387"/>
                    <a:ext cx="689317" cy="218049"/>
                  </a:xfrm>
                  <a:prstGeom prst="rect">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Rounded Corners 53">
                    <a:extLst>
                      <a:ext uri="{FF2B5EF4-FFF2-40B4-BE49-F238E27FC236}">
                        <a16:creationId xmlns:a16="http://schemas.microsoft.com/office/drawing/2014/main" id="{271F9C42-4537-425E-AC3F-E6A193B91A22}"/>
                      </a:ext>
                    </a:extLst>
                  </p:cNvPr>
                  <p:cNvSpPr/>
                  <p:nvPr/>
                </p:nvSpPr>
                <p:spPr>
                  <a:xfrm>
                    <a:off x="4234375" y="2321175"/>
                    <a:ext cx="337625" cy="2180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Flowchart: Delay 51">
                  <a:extLst>
                    <a:ext uri="{FF2B5EF4-FFF2-40B4-BE49-F238E27FC236}">
                      <a16:creationId xmlns:a16="http://schemas.microsoft.com/office/drawing/2014/main" id="{E28FC9BE-C414-4DCD-BC70-CE50354B551A}"/>
                    </a:ext>
                  </a:extLst>
                </p:cNvPr>
                <p:cNvSpPr/>
                <p:nvPr/>
              </p:nvSpPr>
              <p:spPr>
                <a:xfrm rot="16200000">
                  <a:off x="7936019" y="1130723"/>
                  <a:ext cx="626017" cy="687344"/>
                </a:xfrm>
                <a:prstGeom prst="flowChartDelay">
                  <a:avLst/>
                </a:prstGeom>
                <a:gradFill flip="none" rotWithShape="1">
                  <a:gsLst>
                    <a:gs pos="0">
                      <a:schemeClr val="bg1">
                        <a:lumMod val="65000"/>
                        <a:shade val="30000"/>
                        <a:satMod val="115000"/>
                      </a:schemeClr>
                    </a:gs>
                    <a:gs pos="50000">
                      <a:schemeClr val="bg1">
                        <a:lumMod val="65000"/>
                        <a:shade val="67500"/>
                        <a:satMod val="115000"/>
                      </a:schemeClr>
                    </a:gs>
                    <a:gs pos="100000">
                      <a:schemeClr val="bg1">
                        <a:lumMod val="65000"/>
                        <a:shade val="100000"/>
                        <a:satMod val="115000"/>
                      </a:schemeClr>
                    </a:gs>
                  </a:gsLst>
                  <a:lin ang="27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cxnSp>
          <p:nvCxnSpPr>
            <p:cNvPr id="63" name="Straight Arrow Connector 62">
              <a:extLst>
                <a:ext uri="{FF2B5EF4-FFF2-40B4-BE49-F238E27FC236}">
                  <a16:creationId xmlns:a16="http://schemas.microsoft.com/office/drawing/2014/main" id="{5F449AFB-A670-4E7B-9255-0AEF02A5239B}"/>
                </a:ext>
              </a:extLst>
            </p:cNvPr>
            <p:cNvCxnSpPr>
              <a:cxnSpLocks/>
            </p:cNvCxnSpPr>
            <p:nvPr/>
          </p:nvCxnSpPr>
          <p:spPr>
            <a:xfrm flipH="1">
              <a:off x="5392998" y="1338433"/>
              <a:ext cx="4190" cy="28189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68" name="Group 67">
            <a:extLst>
              <a:ext uri="{FF2B5EF4-FFF2-40B4-BE49-F238E27FC236}">
                <a16:creationId xmlns:a16="http://schemas.microsoft.com/office/drawing/2014/main" id="{6B52720A-396B-4585-917C-B9CC9612B1CA}"/>
              </a:ext>
            </a:extLst>
          </p:cNvPr>
          <p:cNvGrpSpPr/>
          <p:nvPr/>
        </p:nvGrpSpPr>
        <p:grpSpPr>
          <a:xfrm>
            <a:off x="6086622" y="1209822"/>
            <a:ext cx="5000827" cy="4962225"/>
            <a:chOff x="6086622" y="1209822"/>
            <a:chExt cx="5000827" cy="4962225"/>
          </a:xfrm>
        </p:grpSpPr>
        <p:sp>
          <p:nvSpPr>
            <p:cNvPr id="44" name="Freeform: Shape 43">
              <a:extLst>
                <a:ext uri="{FF2B5EF4-FFF2-40B4-BE49-F238E27FC236}">
                  <a16:creationId xmlns:a16="http://schemas.microsoft.com/office/drawing/2014/main" id="{577308F7-1967-40C4-8367-CFDB36CA4D04}"/>
                </a:ext>
              </a:extLst>
            </p:cNvPr>
            <p:cNvSpPr/>
            <p:nvPr/>
          </p:nvSpPr>
          <p:spPr>
            <a:xfrm>
              <a:off x="6086622" y="1238424"/>
              <a:ext cx="4206240" cy="4933623"/>
            </a:xfrm>
            <a:custGeom>
              <a:avLst/>
              <a:gdLst>
                <a:gd name="connsiteX0" fmla="*/ 0 w 4206240"/>
                <a:gd name="connsiteY0" fmla="*/ 3896751 h 3896751"/>
                <a:gd name="connsiteX1" fmla="*/ 126609 w 4206240"/>
                <a:gd name="connsiteY1" fmla="*/ 2841674 h 3896751"/>
                <a:gd name="connsiteX2" fmla="*/ 633046 w 4206240"/>
                <a:gd name="connsiteY2" fmla="*/ 1688123 h 3896751"/>
                <a:gd name="connsiteX3" fmla="*/ 1463040 w 4206240"/>
                <a:gd name="connsiteY3" fmla="*/ 914400 h 3896751"/>
                <a:gd name="connsiteX4" fmla="*/ 2729132 w 4206240"/>
                <a:gd name="connsiteY4" fmla="*/ 267286 h 3896751"/>
                <a:gd name="connsiteX5" fmla="*/ 4206240 w 4206240"/>
                <a:gd name="connsiteY5" fmla="*/ 0 h 3896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06240" h="3896751">
                  <a:moveTo>
                    <a:pt x="0" y="3896751"/>
                  </a:moveTo>
                  <a:cubicBezTo>
                    <a:pt x="10550" y="3553265"/>
                    <a:pt x="21101" y="3209779"/>
                    <a:pt x="126609" y="2841674"/>
                  </a:cubicBezTo>
                  <a:cubicBezTo>
                    <a:pt x="232117" y="2473569"/>
                    <a:pt x="410308" y="2009335"/>
                    <a:pt x="633046" y="1688123"/>
                  </a:cubicBezTo>
                  <a:cubicBezTo>
                    <a:pt x="855784" y="1366911"/>
                    <a:pt x="1113692" y="1151206"/>
                    <a:pt x="1463040" y="914400"/>
                  </a:cubicBezTo>
                  <a:cubicBezTo>
                    <a:pt x="1812388" y="677594"/>
                    <a:pt x="2271932" y="419686"/>
                    <a:pt x="2729132" y="267286"/>
                  </a:cubicBezTo>
                  <a:cubicBezTo>
                    <a:pt x="3186332" y="114886"/>
                    <a:pt x="4065563" y="16412"/>
                    <a:pt x="4206240" y="0"/>
                  </a:cubicBezTo>
                </a:path>
              </a:pathLst>
            </a:custGeom>
            <a:noFill/>
            <a:ln w="38100">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389AB5EC-CA0C-44D4-A3FA-29027B65229A}"/>
                </a:ext>
              </a:extLst>
            </p:cNvPr>
            <p:cNvSpPr txBox="1"/>
            <p:nvPr/>
          </p:nvSpPr>
          <p:spPr>
            <a:xfrm>
              <a:off x="8088864" y="3449613"/>
              <a:ext cx="2998585" cy="1631216"/>
            </a:xfrm>
            <a:prstGeom prst="rect">
              <a:avLst/>
            </a:prstGeom>
            <a:noFill/>
          </p:spPr>
          <p:txBody>
            <a:bodyPr wrap="square" rtlCol="0">
              <a:spAutoFit/>
            </a:bodyPr>
            <a:lstStyle/>
            <a:p>
              <a:r>
                <a:rPr lang="en-US" sz="2000" dirty="0"/>
                <a:t>The ascent trajectory can be optimized (i.e. made flatter) in order to minimize the gravity losses.</a:t>
              </a:r>
            </a:p>
          </p:txBody>
        </p:sp>
        <p:sp>
          <p:nvSpPr>
            <p:cNvPr id="67" name="Freeform: Shape 66">
              <a:extLst>
                <a:ext uri="{FF2B5EF4-FFF2-40B4-BE49-F238E27FC236}">
                  <a16:creationId xmlns:a16="http://schemas.microsoft.com/office/drawing/2014/main" id="{32624F2E-EF36-4AE5-87AE-2B010D9664DB}"/>
                </a:ext>
              </a:extLst>
            </p:cNvPr>
            <p:cNvSpPr/>
            <p:nvPr/>
          </p:nvSpPr>
          <p:spPr>
            <a:xfrm>
              <a:off x="6217920" y="1209822"/>
              <a:ext cx="4740812" cy="4937760"/>
            </a:xfrm>
            <a:custGeom>
              <a:avLst/>
              <a:gdLst>
                <a:gd name="connsiteX0" fmla="*/ 0 w 4740812"/>
                <a:gd name="connsiteY0" fmla="*/ 4937760 h 4937760"/>
                <a:gd name="connsiteX1" fmla="*/ 436098 w 4740812"/>
                <a:gd name="connsiteY1" fmla="*/ 3530990 h 4937760"/>
                <a:gd name="connsiteX2" fmla="*/ 1223889 w 4740812"/>
                <a:gd name="connsiteY2" fmla="*/ 2278966 h 4937760"/>
                <a:gd name="connsiteX3" fmla="*/ 2335237 w 4740812"/>
                <a:gd name="connsiteY3" fmla="*/ 1195753 h 4937760"/>
                <a:gd name="connsiteX4" fmla="*/ 3502855 w 4740812"/>
                <a:gd name="connsiteY4" fmla="*/ 450166 h 4937760"/>
                <a:gd name="connsiteX5" fmla="*/ 4740812 w 4740812"/>
                <a:gd name="connsiteY5" fmla="*/ 0 h 4937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40812" h="4937760">
                  <a:moveTo>
                    <a:pt x="0" y="4937760"/>
                  </a:moveTo>
                  <a:cubicBezTo>
                    <a:pt x="116058" y="4455941"/>
                    <a:pt x="232116" y="3974122"/>
                    <a:pt x="436098" y="3530990"/>
                  </a:cubicBezTo>
                  <a:cubicBezTo>
                    <a:pt x="640080" y="3087858"/>
                    <a:pt x="907366" y="2668172"/>
                    <a:pt x="1223889" y="2278966"/>
                  </a:cubicBezTo>
                  <a:cubicBezTo>
                    <a:pt x="1540412" y="1889760"/>
                    <a:pt x="1955409" y="1500553"/>
                    <a:pt x="2335237" y="1195753"/>
                  </a:cubicBezTo>
                  <a:cubicBezTo>
                    <a:pt x="2715065" y="890953"/>
                    <a:pt x="3101926" y="649458"/>
                    <a:pt x="3502855" y="450166"/>
                  </a:cubicBezTo>
                  <a:cubicBezTo>
                    <a:pt x="3903784" y="250874"/>
                    <a:pt x="4322298" y="125437"/>
                    <a:pt x="4740812" y="0"/>
                  </a:cubicBezTo>
                </a:path>
              </a:pathLst>
            </a:custGeom>
            <a:noFill/>
            <a:ln w="38100">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720025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fade">
                                      <p:cBhvr>
                                        <p:cTn id="7" dur="500"/>
                                        <p:tgtEl>
                                          <p:spTgt spid="6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8"/>
                                        </p:tgtEl>
                                        <p:attrNameLst>
                                          <p:attrName>style.visibility</p:attrName>
                                        </p:attrNameLst>
                                      </p:cBhvr>
                                      <p:to>
                                        <p:strVal val="visible"/>
                                      </p:to>
                                    </p:set>
                                    <p:animEffect transition="in" filter="fade">
                                      <p:cBhvr>
                                        <p:cTn id="12"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2008</TotalTime>
  <Words>2601</Words>
  <Application>Microsoft Office PowerPoint</Application>
  <PresentationFormat>Widescreen</PresentationFormat>
  <Paragraphs>334</Paragraphs>
  <Slides>42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Eberspeaker</dc:creator>
  <cp:lastModifiedBy>Philip Eberspeaker</cp:lastModifiedBy>
  <cp:revision>69</cp:revision>
  <dcterms:created xsi:type="dcterms:W3CDTF">2018-11-19T04:12:42Z</dcterms:created>
  <dcterms:modified xsi:type="dcterms:W3CDTF">2018-11-30T04:38:31Z</dcterms:modified>
</cp:coreProperties>
</file>